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68" r:id="rId5"/>
    <p:sldId id="265" r:id="rId6"/>
    <p:sldId id="263" r:id="rId7"/>
    <p:sldId id="266" r:id="rId8"/>
    <p:sldId id="264" r:id="rId9"/>
    <p:sldId id="275" r:id="rId10"/>
    <p:sldId id="276" r:id="rId11"/>
    <p:sldId id="262" r:id="rId12"/>
    <p:sldId id="277" r:id="rId13"/>
    <p:sldId id="261" r:id="rId14"/>
    <p:sldId id="282" r:id="rId15"/>
    <p:sldId id="278" r:id="rId16"/>
    <p:sldId id="260" r:id="rId17"/>
    <p:sldId id="279" r:id="rId18"/>
    <p:sldId id="258" r:id="rId19"/>
    <p:sldId id="280" r:id="rId20"/>
    <p:sldId id="269" r:id="rId21"/>
    <p:sldId id="259" r:id="rId22"/>
    <p:sldId id="270" r:id="rId23"/>
    <p:sldId id="283" r:id="rId24"/>
    <p:sldId id="271" r:id="rId25"/>
    <p:sldId id="284" r:id="rId26"/>
    <p:sldId id="272" r:id="rId27"/>
    <p:sldId id="274" r:id="rId28"/>
    <p:sldId id="281" r:id="rId2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autoAdjust="0"/>
    <p:restoredTop sz="94660"/>
  </p:normalViewPr>
  <p:slideViewPr>
    <p:cSldViewPr>
      <p:cViewPr varScale="1">
        <p:scale>
          <a:sx n="67" d="100"/>
          <a:sy n="67" d="100"/>
        </p:scale>
        <p:origin x="-13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9424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2632632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6601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294902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3593888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162546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26994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67419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1352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26718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63D18C2-CF3B-40D8-A4C3-0127B0245132}" type="datetimeFigureOut">
              <a:rPr lang="zh-TW" altLang="en-US" smtClean="0"/>
              <a:t>2016/10/12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1965538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D18C2-CF3B-40D8-A4C3-0127B0245132}" type="datetimeFigureOut">
              <a:rPr lang="zh-TW" altLang="en-US" smtClean="0"/>
              <a:t>2016/10/12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2641E-DBE6-4C7D-8219-482C0EC60869}" type="slidenum">
              <a:rPr lang="zh-TW" altLang="en-US" smtClean="0"/>
              <a:t>‹#›</a:t>
            </a:fld>
            <a:endParaRPr lang="zh-TW" altLang="en-US"/>
          </a:p>
        </p:txBody>
      </p:sp>
    </p:spTree>
    <p:extLst>
      <p:ext uri="{BB962C8B-B14F-4D97-AF65-F5344CB8AC3E}">
        <p14:creationId xmlns:p14="http://schemas.microsoft.com/office/powerpoint/2010/main" val="3671724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gif"/><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6.jpeg"/><Relationship Id="rId5" Type="http://schemas.openxmlformats.org/officeDocument/2006/relationships/image" Target="../media/image41.jpeg"/><Relationship Id="rId10" Type="http://schemas.openxmlformats.org/officeDocument/2006/relationships/image" Target="../media/image45.jpeg"/><Relationship Id="rId4" Type="http://schemas.openxmlformats.org/officeDocument/2006/relationships/image" Target="../media/image40.jpe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1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jpeg"/><Relationship Id="rId7" Type="http://schemas.openxmlformats.org/officeDocument/2006/relationships/image" Target="../media/image77.gi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microsoft.com/office/2007/relationships/hdphoto" Target="../media/hdphoto5.wdp"/><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89.jpeg"/><Relationship Id="rId3" Type="http://schemas.openxmlformats.org/officeDocument/2006/relationships/image" Target="../media/image80.png"/><Relationship Id="rId7" Type="http://schemas.openxmlformats.org/officeDocument/2006/relationships/image" Target="../media/image84.jpeg"/><Relationship Id="rId12"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3.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12.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2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hyperlink" Target="http://store.kimy.com.tw/project/201610_EricCarle/" TargetMode="External"/><Relationship Id="rId7" Type="http://schemas.openxmlformats.org/officeDocument/2006/relationships/image" Target="../media/image120.jpe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19.jpeg"/><Relationship Id="rId10" Type="http://schemas.openxmlformats.org/officeDocument/2006/relationships/image" Target="../media/image123.jpeg"/><Relationship Id="rId4" Type="http://schemas.openxmlformats.org/officeDocument/2006/relationships/image" Target="../media/image118.jpeg"/><Relationship Id="rId9" Type="http://schemas.openxmlformats.org/officeDocument/2006/relationships/image" Target="../media/image122.jpeg"/></Relationships>
</file>

<file path=ppt/slides/_rels/slide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jpeg"/><Relationship Id="rId11" Type="http://schemas.microsoft.com/office/2007/relationships/hdphoto" Target="../media/hdphoto3.wdp"/><Relationship Id="rId5" Type="http://schemas.openxmlformats.org/officeDocument/2006/relationships/image" Target="../media/image8.jpeg"/><Relationship Id="rId10" Type="http://schemas.openxmlformats.org/officeDocument/2006/relationships/image" Target="../media/image13.jpeg"/><Relationship Id="rId4" Type="http://schemas.microsoft.com/office/2007/relationships/hdphoto" Target="../media/hdphoto2.wdp"/><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1026" name="Picture 2" descr="C:\Users\婕嫣\Desktop\105學年度藝術創作\@PPT\封面背景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2" y="-1"/>
            <a:ext cx="9161711" cy="687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64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導讀</a:t>
            </a:r>
            <a:endParaRPr lang="en-US" altLang="zh-TW" dirty="0" smtClean="0">
              <a:solidFill>
                <a:schemeClr val="accent6"/>
              </a:solidFill>
              <a:effectLst/>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4199250" y="1268760"/>
            <a:ext cx="4536503" cy="762572"/>
          </a:xfrm>
        </p:spPr>
        <p:txBody>
          <a:bodyPr>
            <a:normAutofit/>
          </a:bodyPr>
          <a:lstStyle/>
          <a:p>
            <a:pPr marL="0" indent="0">
              <a:buNone/>
            </a:pPr>
            <a:r>
              <a:rPr lang="zh-TW" altLang="en-US" b="1" dirty="0" smtClean="0">
                <a:solidFill>
                  <a:schemeClr val="accent5"/>
                </a:solidFill>
                <a:latin typeface="微軟正黑體" panose="020B0604030504040204" pitchFamily="34" charset="-120"/>
                <a:ea typeface="微軟正黑體" panose="020B0604030504040204" pitchFamily="34" charset="-120"/>
              </a:rPr>
              <a:t>硬</a:t>
            </a:r>
            <a:r>
              <a:rPr lang="zh-TW" altLang="en-US" b="1" dirty="0">
                <a:solidFill>
                  <a:schemeClr val="accent5"/>
                </a:solidFill>
                <a:latin typeface="微軟正黑體" panose="020B0604030504040204" pitchFamily="34" charset="-120"/>
                <a:ea typeface="微軟正黑體" panose="020B0604030504040204" pitchFamily="34" charset="-120"/>
              </a:rPr>
              <a:t>頁</a:t>
            </a:r>
            <a:r>
              <a:rPr lang="zh-TW" altLang="en-US" b="1" dirty="0" smtClean="0">
                <a:solidFill>
                  <a:schemeClr val="accent5"/>
                </a:solidFill>
                <a:latin typeface="微軟正黑體" panose="020B0604030504040204" pitchFamily="34" charset="-120"/>
                <a:ea typeface="微軟正黑體" panose="020B0604030504040204" pitchFamily="34" charset="-120"/>
              </a:rPr>
              <a:t>書</a:t>
            </a:r>
            <a:r>
              <a:rPr lang="zh-TW" altLang="en-US" b="1" dirty="0" smtClean="0">
                <a:solidFill>
                  <a:schemeClr val="accent5"/>
                </a:solidFill>
              </a:rPr>
              <a:t>               </a:t>
            </a:r>
            <a:r>
              <a:rPr lang="zh-TW" altLang="en-US" b="1" dirty="0" smtClean="0">
                <a:solidFill>
                  <a:schemeClr val="accent5"/>
                </a:solidFill>
                <a:latin typeface="微軟正黑體" panose="020B0604030504040204" pitchFamily="34" charset="-120"/>
                <a:ea typeface="微軟正黑體" panose="020B0604030504040204" pitchFamily="34" charset="-120"/>
              </a:rPr>
              <a:t>立體書                       </a:t>
            </a:r>
            <a:endParaRPr lang="zh-TW" altLang="en-US" b="1" dirty="0" smtClean="0">
              <a:solidFill>
                <a:schemeClr val="accent5"/>
              </a:solidFill>
              <a:effectLst/>
              <a:latin typeface="微軟正黑體" panose="020B0604030504040204" pitchFamily="34" charset="-120"/>
              <a:ea typeface="微軟正黑體" panose="020B0604030504040204" pitchFamily="34" charset="-120"/>
            </a:endParaRPr>
          </a:p>
        </p:txBody>
      </p:sp>
      <p:pic>
        <p:nvPicPr>
          <p:cNvPr id="4098" name="Picture 2" descr="C:\Users\婕嫣\Desktop\105學年度藝術創作\748791_20160926183413_320.jpg"/>
          <p:cNvPicPr>
            <a:picLocks noChangeAspect="1" noChangeArrowheads="1"/>
          </p:cNvPicPr>
          <p:nvPr/>
        </p:nvPicPr>
        <p:blipFill rotWithShape="1">
          <a:blip r:embed="rId3">
            <a:extLst>
              <a:ext uri="{28A0092B-C50C-407E-A947-70E740481C1C}">
                <a14:useLocalDpi xmlns:a14="http://schemas.microsoft.com/office/drawing/2010/main" val="0"/>
              </a:ext>
            </a:extLst>
          </a:blip>
          <a:srcRect t="15274" b="12941"/>
          <a:stretch/>
        </p:blipFill>
        <p:spPr bwMode="auto">
          <a:xfrm>
            <a:off x="6444208" y="1844824"/>
            <a:ext cx="2016224" cy="1447350"/>
          </a:xfrm>
          <a:prstGeom prst="rect">
            <a:avLst/>
          </a:prstGeom>
          <a:noFill/>
          <a:extLst>
            <a:ext uri="{909E8E84-426E-40DD-AFC4-6F175D3DCCD1}">
              <a14:hiddenFill xmlns:a14="http://schemas.microsoft.com/office/drawing/2010/main">
                <a:solidFill>
                  <a:srgbClr val="FFFFFF"/>
                </a:solidFill>
              </a14:hiddenFill>
            </a:ext>
          </a:extLst>
        </p:spPr>
      </p:pic>
      <p:sp>
        <p:nvSpPr>
          <p:cNvPr id="7" name="內容版面配置區 2"/>
          <p:cNvSpPr txBox="1">
            <a:spLocks/>
          </p:cNvSpPr>
          <p:nvPr/>
        </p:nvSpPr>
        <p:spPr>
          <a:xfrm>
            <a:off x="457200" y="3459659"/>
            <a:ext cx="4412827" cy="23328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ltLang="zh-TW" dirty="0"/>
          </a:p>
        </p:txBody>
      </p:sp>
      <p:pic>
        <p:nvPicPr>
          <p:cNvPr id="4099" name="Picture 3" descr="C:\Users\婕嫣\Desktop\105學年度藝術創作\1785_P_142698951125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645" b="16334"/>
          <a:stretch/>
        </p:blipFill>
        <p:spPr bwMode="auto">
          <a:xfrm>
            <a:off x="6285959" y="4581128"/>
            <a:ext cx="2966561" cy="1224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婕嫣\Desktop\105學年度藝術創作\fd50501787433822c7f28c3a5268068a-sz_69918.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036" y="3356992"/>
            <a:ext cx="2157412" cy="112871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1521" y="1916832"/>
            <a:ext cx="3236962" cy="3539430"/>
          </a:xfrm>
          <a:prstGeom prst="rect">
            <a:avLst/>
          </a:prstGeom>
        </p:spPr>
        <p:txBody>
          <a:bodyPr wrap="square">
            <a:spAutoFit/>
          </a:bodyPr>
          <a:lstStyle/>
          <a:p>
            <a:pPr marL="457200" indent="-457200">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rPr>
              <a:t>艾瑞．卡爾運用獨特的</a:t>
            </a:r>
            <a:r>
              <a:rPr lang="zh-TW" altLang="en-US" sz="3200" dirty="0">
                <a:solidFill>
                  <a:srgbClr val="00B0F0"/>
                </a:solidFill>
                <a:latin typeface="微軟正黑體" panose="020B0604030504040204" pitchFamily="34" charset="-120"/>
                <a:ea typeface="微軟正黑體" panose="020B0604030504040204" pitchFamily="34" charset="-120"/>
              </a:rPr>
              <a:t>拼貼</a:t>
            </a:r>
            <a:r>
              <a:rPr lang="zh-TW" altLang="en-US" sz="3200" dirty="0">
                <a:latin typeface="微軟正黑體" panose="020B0604030504040204" pitchFamily="34" charset="-120"/>
                <a:ea typeface="微軟正黑體" panose="020B0604030504040204" pitchFamily="34" charset="-120"/>
              </a:rPr>
              <a:t>技巧，讓色彩不單單只是鮮豔，更能讓孩子看到大自然多層次的美。</a:t>
            </a:r>
            <a:endParaRPr lang="en-US" altLang="zh-TW" sz="3200" dirty="0">
              <a:latin typeface="微軟正黑體" panose="020B0604030504040204" pitchFamily="34" charset="-120"/>
              <a:ea typeface="微軟正黑體" panose="020B0604030504040204" pitchFamily="34" charset="-120"/>
            </a:endParaRPr>
          </a:p>
        </p:txBody>
      </p:sp>
      <p:pic>
        <p:nvPicPr>
          <p:cNvPr id="2050" name="Picture 2" descr="C:\Users\婕嫣\Desktop\105學年度藝術創作\getImag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2400" b="29715"/>
          <a:stretch/>
        </p:blipFill>
        <p:spPr bwMode="auto">
          <a:xfrm>
            <a:off x="3415721" y="3335182"/>
            <a:ext cx="2908611" cy="11019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婕嫣\Desktop\105學年度藝術創作\未命名-1(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950" b="12243"/>
          <a:stretch/>
        </p:blipFill>
        <p:spPr bwMode="auto">
          <a:xfrm>
            <a:off x="3862900" y="1844824"/>
            <a:ext cx="2026507" cy="14754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婕嫣\Desktop\105學年度藝術創作\4000-1.jpg"/>
          <p:cNvPicPr>
            <a:picLocks noChangeAspect="1" noChangeArrowheads="1"/>
          </p:cNvPicPr>
          <p:nvPr/>
        </p:nvPicPr>
        <p:blipFill rotWithShape="1">
          <a:blip r:embed="rId8">
            <a:extLst>
              <a:ext uri="{28A0092B-C50C-407E-A947-70E740481C1C}">
                <a14:useLocalDpi xmlns:a14="http://schemas.microsoft.com/office/drawing/2010/main" val="0"/>
              </a:ext>
            </a:extLst>
          </a:blip>
          <a:srcRect l="3887" t="9778" r="4067" b="7559"/>
          <a:stretch/>
        </p:blipFill>
        <p:spPr bwMode="auto">
          <a:xfrm>
            <a:off x="3473052" y="4509120"/>
            <a:ext cx="2738765" cy="128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469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chemeClr val="accent6"/>
                </a:solidFill>
                <a:latin typeface="華康華綜體W5" panose="020B0509000000000000" pitchFamily="49" charset="-120"/>
                <a:ea typeface="華康華綜體W5" panose="020B0509000000000000" pitchFamily="49" charset="-120"/>
              </a:rPr>
              <a:t>幼兒園</a:t>
            </a:r>
            <a:r>
              <a:rPr lang="en-US" altLang="zh-TW" dirty="0" smtClean="0">
                <a:solidFill>
                  <a:schemeClr val="accent6"/>
                </a:solidFill>
                <a:latin typeface="華康華綜體W5" panose="020B0509000000000000" pitchFamily="49" charset="-120"/>
                <a:ea typeface="華康華綜體W5" panose="020B0509000000000000" pitchFamily="49" charset="-120"/>
              </a:rPr>
              <a:t>-1</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323528" y="1484784"/>
            <a:ext cx="8229600" cy="4525963"/>
          </a:xfrm>
        </p:spPr>
        <p:txBody>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紙糊甜點 </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步驟</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 </a:t>
            </a:r>
            <a:endParaRPr lang="zh-TW" altLang="en-US" sz="1800" dirty="0">
              <a:latin typeface="微軟正黑體" panose="020B0604030504040204" pitchFamily="34" charset="-120"/>
              <a:ea typeface="微軟正黑體" panose="020B0604030504040204" pitchFamily="34" charset="-120"/>
            </a:endParaRPr>
          </a:p>
        </p:txBody>
      </p:sp>
      <p:pic>
        <p:nvPicPr>
          <p:cNvPr id="4098" name="Picture 2" descr="C:\Users\婕嫣\Desktop\105學年度藝術創作\紙糊食物\P11500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74"/>
          <a:stretch/>
        </p:blipFill>
        <p:spPr bwMode="auto">
          <a:xfrm rot="5400000">
            <a:off x="133832" y="2323734"/>
            <a:ext cx="1530654" cy="129527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婕嫣\Desktop\105學年度藝術創作\紙糊食物\P115008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003"/>
          <a:stretch/>
        </p:blipFill>
        <p:spPr bwMode="auto">
          <a:xfrm>
            <a:off x="272133" y="3832980"/>
            <a:ext cx="1295279" cy="12952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婕嫣\Desktop\105學年度藝術創作\紙糊食物\P115008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7580" b="12998"/>
          <a:stretch/>
        </p:blipFill>
        <p:spPr bwMode="auto">
          <a:xfrm>
            <a:off x="2267744" y="2206047"/>
            <a:ext cx="1296144" cy="1626933"/>
          </a:xfrm>
          <a:prstGeom prst="rect">
            <a:avLst/>
          </a:prstGeom>
          <a:noFill/>
          <a:extLst>
            <a:ext uri="{909E8E84-426E-40DD-AFC4-6F175D3DCCD1}">
              <a14:hiddenFill xmlns:a14="http://schemas.microsoft.com/office/drawing/2010/main">
                <a:solidFill>
                  <a:srgbClr val="FFFFFF"/>
                </a:solidFill>
              </a14:hiddenFill>
            </a:ext>
          </a:extLst>
        </p:spPr>
      </p:pic>
      <p:sp>
        <p:nvSpPr>
          <p:cNvPr id="4" name="向右箭號 3"/>
          <p:cNvSpPr/>
          <p:nvPr/>
        </p:nvSpPr>
        <p:spPr>
          <a:xfrm>
            <a:off x="1619672" y="3140968"/>
            <a:ext cx="58040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01" name="Picture 5" descr="C:\Users\婕嫣\Desktop\105學年度藝術創作\紙糊食物\P11501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4071030" y="2399996"/>
            <a:ext cx="1703318" cy="12774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婕嫣\Desktop\105學年度藝術創作\紙糊食物\P115036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0231" b="17742"/>
          <a:stretch/>
        </p:blipFill>
        <p:spPr bwMode="auto">
          <a:xfrm>
            <a:off x="6300192" y="1484784"/>
            <a:ext cx="2700257" cy="145864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婕嫣\Desktop\105學年度藝術創作\紙糊食物\P115050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t="10854" r="3798" b="21041"/>
          <a:stretch/>
        </p:blipFill>
        <p:spPr bwMode="auto">
          <a:xfrm>
            <a:off x="6310789" y="3004641"/>
            <a:ext cx="2689660" cy="1428042"/>
          </a:xfrm>
          <a:prstGeom prst="rect">
            <a:avLst/>
          </a:prstGeom>
          <a:noFill/>
          <a:extLst>
            <a:ext uri="{909E8E84-426E-40DD-AFC4-6F175D3DCCD1}">
              <a14:hiddenFill xmlns:a14="http://schemas.microsoft.com/office/drawing/2010/main">
                <a:solidFill>
                  <a:srgbClr val="FFFFFF"/>
                </a:solidFill>
              </a14:hiddenFill>
            </a:ext>
          </a:extLst>
        </p:spPr>
      </p:pic>
      <p:sp>
        <p:nvSpPr>
          <p:cNvPr id="13" name="向右箭號 12"/>
          <p:cNvSpPr/>
          <p:nvPr/>
        </p:nvSpPr>
        <p:spPr>
          <a:xfrm>
            <a:off x="3635896" y="3214606"/>
            <a:ext cx="58040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右箭號 13"/>
          <p:cNvSpPr/>
          <p:nvPr/>
        </p:nvSpPr>
        <p:spPr>
          <a:xfrm>
            <a:off x="5647776" y="3214606"/>
            <a:ext cx="58040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04" name="Picture 8" descr="C:\Users\婕嫣\Desktop\105學年度藝術創作\紙糊食物\aa5a3b597ca849e582ba5ac70da9058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17635" y="4480619"/>
            <a:ext cx="2070789" cy="1329541"/>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婕嫣\Desktop\105學年度藝術創作\紙糊食物\307839824797177697.jpg"/>
          <p:cNvPicPr>
            <a:picLocks noChangeAspect="1" noChangeArrowheads="1"/>
          </p:cNvPicPr>
          <p:nvPr/>
        </p:nvPicPr>
        <p:blipFill rotWithShape="1">
          <a:blip r:embed="rId11">
            <a:extLst>
              <a:ext uri="{28A0092B-C50C-407E-A947-70E740481C1C}">
                <a14:useLocalDpi xmlns:a14="http://schemas.microsoft.com/office/drawing/2010/main" val="0"/>
              </a:ext>
            </a:extLst>
          </a:blip>
          <a:srcRect t="19969"/>
          <a:stretch/>
        </p:blipFill>
        <p:spPr bwMode="auto">
          <a:xfrm>
            <a:off x="2767139" y="4165564"/>
            <a:ext cx="3351546" cy="1783716"/>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174302" y="5085184"/>
            <a:ext cx="2669506" cy="646331"/>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紙箱 保麗龍球 </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報紙 筷子 膠帶</a:t>
            </a:r>
            <a:endParaRPr lang="zh-TW" altLang="en-US"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6285587" y="1115452"/>
            <a:ext cx="2358821" cy="369332"/>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上完色要上透明漆</a:t>
            </a:r>
            <a:endParaRPr lang="zh-TW" altLang="en-US"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051720" y="3789040"/>
            <a:ext cx="1976529" cy="646331"/>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一層層用白膠水糊衛生紙</a:t>
            </a:r>
            <a:endParaRPr lang="zh-TW" altLang="en-US"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293666" y="3861048"/>
            <a:ext cx="1495068" cy="369332"/>
          </a:xfrm>
          <a:prstGeom prst="rect">
            <a:avLst/>
          </a:prstGeom>
          <a:noFill/>
        </p:spPr>
        <p:txBody>
          <a:bodyPr wrap="square" rtlCol="0">
            <a:spAutoFit/>
          </a:bodyPr>
          <a:lstStyle/>
          <a:p>
            <a:r>
              <a:rPr lang="zh-TW" altLang="en-US" dirty="0" smtClean="0">
                <a:latin typeface="微軟正黑體" panose="020B0604030504040204" pitchFamily="34" charset="-120"/>
                <a:ea typeface="微軟正黑體" panose="020B0604030504040204" pitchFamily="34" charset="-120"/>
              </a:rPr>
              <a:t>上水彩顏料</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86737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chemeClr val="accent6"/>
                </a:solidFill>
                <a:latin typeface="華康華綜體W5" panose="020B0509000000000000" pitchFamily="49" charset="-120"/>
                <a:ea typeface="華康華綜體W5" panose="020B0509000000000000" pitchFamily="49" charset="-120"/>
              </a:rPr>
              <a:t>幼兒園</a:t>
            </a:r>
            <a:r>
              <a:rPr lang="en-US" altLang="zh-TW" dirty="0" smtClean="0">
                <a:solidFill>
                  <a:schemeClr val="accent6"/>
                </a:solidFill>
                <a:latin typeface="華康華綜體W5" panose="020B0509000000000000" pitchFamily="49" charset="-120"/>
                <a:ea typeface="華康華綜體W5" panose="020B0509000000000000" pitchFamily="49" charset="-120"/>
              </a:rPr>
              <a:t>-2</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pic>
        <p:nvPicPr>
          <p:cNvPr id="5123" name="Picture 3" descr="C:\Users\婕嫣\Desktop\105學年度藝術創作\紙糊食物\sy_768098697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60" b="5586"/>
          <a:stretch/>
        </p:blipFill>
        <p:spPr bwMode="auto">
          <a:xfrm>
            <a:off x="467543" y="2276872"/>
            <a:ext cx="3910659" cy="35412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婕嫣\Desktop\105學年度藝術創作\紙糊食物\TB1xEDZFVXXXXaxXXXXXXXXXXXX_!!0-item_pic_jpg_400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923" y="1388715"/>
            <a:ext cx="4488557" cy="4488557"/>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323528" y="1370011"/>
            <a:ext cx="8229600" cy="4525963"/>
          </a:xfrm>
        </p:spPr>
        <p:txBody>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紙糊甜點</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參考用，也可以好吃鹹食披薩漢堡等</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82047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一</a:t>
            </a:r>
            <a:r>
              <a:rPr lang="zh-TW" altLang="en-US" dirty="0" smtClean="0">
                <a:solidFill>
                  <a:schemeClr val="accent6"/>
                </a:solidFill>
                <a:latin typeface="華康華綜體W5" panose="020B0509000000000000" pitchFamily="49" charset="-120"/>
                <a:ea typeface="華康華綜體W5" panose="020B0509000000000000" pitchFamily="49" charset="-120"/>
              </a:rPr>
              <a:t>年級</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313184" y="980728"/>
            <a:ext cx="2098576" cy="2476872"/>
          </a:xfrm>
        </p:spPr>
        <p:txBody>
          <a:bodyPr>
            <a:normAutofit/>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紙花</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用各色皺紋紙和其他彩紙製作不同品種花型。</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每班不同，大小都要，數量依大小決定，至少每人一朵</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pic>
        <p:nvPicPr>
          <p:cNvPr id="3074" name="Picture 2" descr="C:\Users\婕嫣\Desktop\105學年度藝術創作\紙花球\6754514993_fbb4fa3f7f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432511"/>
            <a:ext cx="2488217" cy="19244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婕嫣\Desktop\105學年度藝術創作\紙花球\b3f3190872c7149eefa57890d6948d0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3410346"/>
            <a:ext cx="1681835" cy="25257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婕嫣\Desktop\105學年度藝術創作\紙花球\00d3322054737f5ef6975d29dd82651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1432510"/>
            <a:ext cx="1280983" cy="19244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婕嫣\Desktop\105學年度藝術創作\紙花球\1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5250" y="3924598"/>
            <a:ext cx="2371264" cy="231271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婕嫣\Desktop\105學年度藝術創作\紙花球\4414b38ab2192ca495f47aa36b03116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173" y="3429000"/>
            <a:ext cx="1719701" cy="250708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婕嫣\Desktop\105學年度藝術創作\紙花球\7057655_1200x100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64066" y="2306783"/>
            <a:ext cx="2405410" cy="1554265"/>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婕嫣\Desktop\105學年度藝術創作\紙花球\TB1xGNhKFXXXXa5XFXXYXGcGpXX_M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232" b="6474"/>
          <a:stretch/>
        </p:blipFill>
        <p:spPr bwMode="auto">
          <a:xfrm>
            <a:off x="6413131" y="404664"/>
            <a:ext cx="2246479" cy="18487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婕嫣\Desktop\105學年度藝術創作\紙花球\02a56b0e38689a5659751eacce6b614e.jpg"/>
          <p:cNvPicPr>
            <a:picLocks noChangeAspect="1" noChangeArrowheads="1"/>
          </p:cNvPicPr>
          <p:nvPr/>
        </p:nvPicPr>
        <p:blipFill rotWithShape="1">
          <a:blip r:embed="rId10">
            <a:extLst>
              <a:ext uri="{28A0092B-C50C-407E-A947-70E740481C1C}">
                <a14:useLocalDpi xmlns:a14="http://schemas.microsoft.com/office/drawing/2010/main" val="0"/>
              </a:ext>
            </a:extLst>
          </a:blip>
          <a:srcRect l="-12232" r="-1" b="65634"/>
          <a:stretch/>
        </p:blipFill>
        <p:spPr bwMode="auto">
          <a:xfrm>
            <a:off x="4416308" y="3420981"/>
            <a:ext cx="1883884" cy="2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24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二</a:t>
            </a:r>
            <a:r>
              <a:rPr lang="zh-TW" altLang="en-US" dirty="0" smtClean="0">
                <a:solidFill>
                  <a:schemeClr val="accent6"/>
                </a:solidFill>
                <a:latin typeface="華康華綜體W5" panose="020B0509000000000000" pitchFamily="49" charset="-120"/>
                <a:ea typeface="華康華綜體W5" panose="020B0509000000000000" pitchFamily="49" charset="-120"/>
              </a:rPr>
              <a:t>年級</a:t>
            </a:r>
            <a:r>
              <a:rPr lang="en-US" altLang="zh-TW" dirty="0" smtClean="0">
                <a:solidFill>
                  <a:schemeClr val="accent6"/>
                </a:solidFill>
                <a:latin typeface="華康華綜體W5" panose="020B0509000000000000" pitchFamily="49" charset="-120"/>
                <a:ea typeface="華康華綜體W5" panose="020B0509000000000000" pitchFamily="49" charset="-120"/>
              </a:rPr>
              <a:t>-1</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457200" y="1600200"/>
            <a:ext cx="2314600" cy="4525963"/>
          </a:xfrm>
        </p:spPr>
        <p:txBody>
          <a:bodyPr/>
          <a:lstStyle/>
          <a:p>
            <a:r>
              <a:rPr lang="zh-TW" altLang="en-US" b="1" dirty="0">
                <a:solidFill>
                  <a:srgbClr val="00B0F0"/>
                </a:solidFill>
                <a:latin typeface="微軟正黑體" panose="020B0604030504040204" pitchFamily="34" charset="-120"/>
                <a:ea typeface="微軟正黑體" panose="020B0604030504040204" pitchFamily="34" charset="-120"/>
              </a:rPr>
              <a:t>毛根昆蟲</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用瓦楞紙板剪裁出昆蟲的形狀</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要注意方向</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，用水彩上色，上透明漆後，可再增加複合媒材</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例如眼睛、翅膀</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，最後用毛根穿過紙板縫隙間，熱熔槍黏好，即完成。</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每班大隻</a:t>
            </a:r>
            <a:r>
              <a:rPr lang="en-US" altLang="zh-TW" sz="1800" dirty="0" smtClean="0">
                <a:latin typeface="微軟正黑體" panose="020B0604030504040204" pitchFamily="34" charset="-120"/>
                <a:ea typeface="微軟正黑體" panose="020B0604030504040204" pitchFamily="34" charset="-120"/>
              </a:rPr>
              <a:t>10</a:t>
            </a:r>
            <a:r>
              <a:rPr lang="zh-TW" altLang="en-US" sz="1800" dirty="0" smtClean="0">
                <a:latin typeface="微軟正黑體" panose="020B0604030504040204" pitchFamily="34" charset="-120"/>
                <a:ea typeface="微軟正黑體" panose="020B0604030504040204" pitchFamily="34" charset="-120"/>
              </a:rPr>
              <a:t>隻，</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a:latin typeface="微軟正黑體" panose="020B0604030504040204" pitchFamily="34" charset="-120"/>
                <a:ea typeface="微軟正黑體" panose="020B0604030504040204" pitchFamily="34" charset="-120"/>
              </a:rPr>
              <a:t> </a:t>
            </a:r>
            <a:r>
              <a:rPr lang="zh-TW" altLang="en-US" sz="1800" dirty="0" smtClean="0">
                <a:latin typeface="微軟正黑體" panose="020B0604030504040204" pitchFamily="34" charset="-120"/>
                <a:ea typeface="微軟正黑體" panose="020B0604030504040204" pitchFamily="34" charset="-120"/>
              </a:rPr>
              <a:t> 小隻</a:t>
            </a:r>
            <a:r>
              <a:rPr lang="en-US" altLang="zh-TW" sz="1800" dirty="0" smtClean="0">
                <a:latin typeface="微軟正黑體" panose="020B0604030504040204" pitchFamily="34" charset="-120"/>
                <a:ea typeface="微軟正黑體" panose="020B0604030504040204" pitchFamily="34" charset="-120"/>
              </a:rPr>
              <a:t>15</a:t>
            </a:r>
            <a:r>
              <a:rPr lang="zh-TW" altLang="en-US" sz="1800" dirty="0" smtClean="0">
                <a:latin typeface="微軟正黑體" panose="020B0604030504040204" pitchFamily="34" charset="-120"/>
                <a:ea typeface="微軟正黑體" panose="020B0604030504040204" pitchFamily="34" charset="-120"/>
              </a:rPr>
              <a:t>隻</a:t>
            </a:r>
            <a:r>
              <a:rPr lang="en-US" altLang="zh-TW" sz="1800" dirty="0" smtClean="0">
                <a:latin typeface="微軟正黑體" panose="020B0604030504040204" pitchFamily="34" charset="-120"/>
                <a:ea typeface="微軟正黑體" panose="020B0604030504040204" pitchFamily="34" charset="-120"/>
              </a:rPr>
              <a:t>)</a:t>
            </a:r>
          </a:p>
          <a:p>
            <a:pPr marL="0" indent="0">
              <a:buNone/>
            </a:pPr>
            <a:r>
              <a:rPr lang="zh-TW" altLang="en-US" sz="1800" dirty="0">
                <a:latin typeface="微軟正黑體" panose="020B0604030504040204" pitchFamily="34" charset="-120"/>
                <a:ea typeface="微軟正黑體" panose="020B0604030504040204" pitchFamily="34" charset="-120"/>
              </a:rPr>
              <a:t> </a:t>
            </a:r>
          </a:p>
        </p:txBody>
      </p:sp>
      <p:pic>
        <p:nvPicPr>
          <p:cNvPr id="6146" name="Picture 2" descr="C:\Users\婕嫣\Desktop\105學年度藝術創作\Page0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31" b="1896"/>
          <a:stretch/>
        </p:blipFill>
        <p:spPr bwMode="auto">
          <a:xfrm>
            <a:off x="2786087" y="1685950"/>
            <a:ext cx="6211625" cy="401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94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二</a:t>
            </a:r>
            <a:r>
              <a:rPr lang="zh-TW" altLang="en-US" dirty="0" smtClean="0">
                <a:solidFill>
                  <a:schemeClr val="accent6"/>
                </a:solidFill>
                <a:latin typeface="華康華綜體W5" panose="020B0509000000000000" pitchFamily="49" charset="-120"/>
                <a:ea typeface="華康華綜體W5" panose="020B0509000000000000" pitchFamily="49" charset="-120"/>
              </a:rPr>
              <a:t>年級</a:t>
            </a:r>
            <a:r>
              <a:rPr lang="en-US" altLang="zh-TW" dirty="0" smtClean="0">
                <a:solidFill>
                  <a:schemeClr val="accent6"/>
                </a:solidFill>
                <a:latin typeface="華康華綜體W5" panose="020B0509000000000000" pitchFamily="49" charset="-120"/>
                <a:ea typeface="華康華綜體W5" panose="020B0509000000000000" pitchFamily="49" charset="-120"/>
              </a:rPr>
              <a:t>-2</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457200" y="1600200"/>
            <a:ext cx="2314600" cy="4525963"/>
          </a:xfrm>
        </p:spPr>
        <p:txBody>
          <a:bodyPr/>
          <a:lstStyle/>
          <a:p>
            <a:r>
              <a:rPr lang="zh-TW" altLang="en-US" b="1" dirty="0">
                <a:solidFill>
                  <a:srgbClr val="00B0F0"/>
                </a:solidFill>
                <a:latin typeface="微軟正黑體" panose="020B0604030504040204" pitchFamily="34" charset="-120"/>
                <a:ea typeface="微軟正黑體" panose="020B0604030504040204" pitchFamily="34" charset="-120"/>
              </a:rPr>
              <a:t>毛根昆蟲</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參考圖片</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pic>
        <p:nvPicPr>
          <p:cNvPr id="7170" name="Picture 2" descr="C:\Users\婕嫣\Desktop\105學年度藝術創作\毛根昆蟲\氣泡布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079" y="1554107"/>
            <a:ext cx="2992635" cy="199248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婕嫣\Desktop\105學年度藝術創作\毛根昆蟲\1-1510201Q20C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682523"/>
            <a:ext cx="3310988" cy="22073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婕嫣\Desktop\105學年度藝術創作\毛根昆蟲\1-150319104H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281454"/>
            <a:ext cx="2582378" cy="25823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婕嫣\Desktop\105學年度藝術創作\毛根昆蟲\Page00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3" y="3933056"/>
            <a:ext cx="2594277" cy="194570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婕嫣\Desktop\105學年度藝術創作\毛根昆蟲\1-160629100631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2107" y="1412776"/>
            <a:ext cx="3272061" cy="258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810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三</a:t>
            </a:r>
            <a:r>
              <a:rPr lang="zh-TW" altLang="en-US" dirty="0" smtClean="0">
                <a:solidFill>
                  <a:schemeClr val="accent6"/>
                </a:solidFill>
                <a:latin typeface="華康華綜體W5" panose="020B0509000000000000" pitchFamily="49" charset="-120"/>
                <a:ea typeface="華康華綜體W5" panose="020B0509000000000000" pitchFamily="49" charset="-120"/>
              </a:rPr>
              <a:t>年級</a:t>
            </a:r>
            <a:r>
              <a:rPr lang="en-US" altLang="zh-TW" dirty="0" smtClean="0">
                <a:solidFill>
                  <a:schemeClr val="accent6"/>
                </a:solidFill>
                <a:latin typeface="華康華綜體W5" panose="020B0509000000000000" pitchFamily="49" charset="-120"/>
                <a:ea typeface="華康華綜體W5" panose="020B0509000000000000" pitchFamily="49" charset="-120"/>
              </a:rPr>
              <a:t>-1</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3203848" y="1556792"/>
            <a:ext cx="2808312" cy="2520280"/>
          </a:xfrm>
        </p:spPr>
        <p:txBody>
          <a:bodyPr>
            <a:normAutofit/>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多款的卵</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以復活節彩蛋的風格來繪製卵的豐富性，材料用蛋形和圓形保</a:t>
            </a:r>
            <a:r>
              <a:rPr lang="zh-TW" altLang="en-US" sz="1800" dirty="0">
                <a:latin typeface="微軟正黑體" panose="020B0604030504040204" pitchFamily="34" charset="-120"/>
                <a:ea typeface="微軟正黑體" panose="020B0604030504040204" pitchFamily="34" charset="-120"/>
              </a:rPr>
              <a:t>麗</a:t>
            </a:r>
            <a:r>
              <a:rPr lang="zh-TW" altLang="en-US" sz="1800" dirty="0" smtClean="0">
                <a:latin typeface="微軟正黑體" panose="020B0604030504040204" pitchFamily="34" charset="-120"/>
                <a:ea typeface="微軟正黑體" panose="020B0604030504040204" pitchFamily="34" charset="-120"/>
              </a:rPr>
              <a:t>龍球當底，糊上棉紙或衛生紙，用水彩上色，再</a:t>
            </a:r>
            <a:r>
              <a:rPr lang="zh-TW" altLang="en-US" sz="1800" dirty="0">
                <a:latin typeface="微軟正黑體" panose="020B0604030504040204" pitchFamily="34" charset="-120"/>
                <a:ea typeface="微軟正黑體" panose="020B0604030504040204" pitchFamily="34" charset="-120"/>
              </a:rPr>
              <a:t>上</a:t>
            </a:r>
            <a:r>
              <a:rPr lang="zh-TW" altLang="en-US" sz="1800" dirty="0" smtClean="0">
                <a:latin typeface="微軟正黑體" panose="020B0604030504040204" pitchFamily="34" charset="-120"/>
                <a:ea typeface="微軟正黑體" panose="020B0604030504040204" pitchFamily="34" charset="-120"/>
              </a:rPr>
              <a:t>透明漆。</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每班五顆</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pic>
        <p:nvPicPr>
          <p:cNvPr id="8194" name="Picture 2" descr="C:\Users\婕嫣\Desktop\105學年度藝術創作\多款的卵\Page0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298" r="56974"/>
          <a:stretch/>
        </p:blipFill>
        <p:spPr bwMode="auto">
          <a:xfrm>
            <a:off x="3635896" y="3861048"/>
            <a:ext cx="2232248" cy="200714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婕嫣\Desktop\105學年度藝術創作\多款的卵\虫の卵ハンドブック.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124744"/>
            <a:ext cx="2875539" cy="48436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婕嫣\Desktop\105學年度藝術創作\多款的卵\033f8bc554c74e500000158fcf721ea.jpg"/>
          <p:cNvPicPr>
            <a:picLocks noChangeAspect="1" noChangeArrowheads="1"/>
          </p:cNvPicPr>
          <p:nvPr/>
        </p:nvPicPr>
        <p:blipFill rotWithShape="1">
          <a:blip r:embed="rId5">
            <a:extLst>
              <a:ext uri="{28A0092B-C50C-407E-A947-70E740481C1C}">
                <a14:useLocalDpi xmlns:a14="http://schemas.microsoft.com/office/drawing/2010/main" val="0"/>
              </a:ext>
            </a:extLst>
          </a:blip>
          <a:srcRect l="6029" t="3132" r="3907" b="5420"/>
          <a:stretch/>
        </p:blipFill>
        <p:spPr bwMode="auto">
          <a:xfrm>
            <a:off x="5949679" y="1700808"/>
            <a:ext cx="3158825" cy="373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183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三</a:t>
            </a:r>
            <a:r>
              <a:rPr lang="zh-TW" altLang="en-US" dirty="0" smtClean="0">
                <a:solidFill>
                  <a:schemeClr val="accent6"/>
                </a:solidFill>
                <a:latin typeface="華康華綜體W5" panose="020B0509000000000000" pitchFamily="49" charset="-120"/>
                <a:ea typeface="華康華綜體W5" panose="020B0509000000000000" pitchFamily="49" charset="-120"/>
              </a:rPr>
              <a:t>年級</a:t>
            </a:r>
            <a:r>
              <a:rPr lang="en-US" altLang="zh-TW" dirty="0" smtClean="0">
                <a:solidFill>
                  <a:schemeClr val="accent6"/>
                </a:solidFill>
                <a:latin typeface="華康華綜體W5" panose="020B0509000000000000" pitchFamily="49" charset="-120"/>
                <a:ea typeface="華康華綜體W5" panose="020B0509000000000000" pitchFamily="49" charset="-120"/>
              </a:rPr>
              <a:t>-2</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518864" y="1772816"/>
            <a:ext cx="8229600" cy="4525963"/>
          </a:xfrm>
        </p:spPr>
        <p:txBody>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奇異昆蟲</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讓學生了解昆蟲特徵，並用</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黑色粗細奇異筆畫出毛毛蟲</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初次見到外界其他昆蟲的模</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樣，形狀奇特怪異不知是敵</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是友。背景用水彩畫</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出色塊。</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每人一張</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pic>
        <p:nvPicPr>
          <p:cNvPr id="1026" name="Picture 2" descr="C:\Users\婕嫣\Desktop\105學年度藝術創作\黑白奇異昆蟲\1014197_530901840314381_553802939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5040" y="1450066"/>
            <a:ext cx="1637440" cy="23926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婕嫣\Desktop\105學年度藝術創作\黑白奇異昆蟲\1150361_530902013647697_655443595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9937" y="3871112"/>
            <a:ext cx="1404927" cy="2078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婕嫣\Desktop\105學年度藝術創作\黑白奇異昆蟲\1170730_530901773647721_389008833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9928" y="3865446"/>
            <a:ext cx="1452552" cy="207816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婕嫣\Desktop\105學年度藝術創作\黑白奇異昆蟲\1170849_530901933647705_884358673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7672" y="1451096"/>
            <a:ext cx="1636815" cy="2380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婕嫣\Desktop\105學年度藝術創作\黑白奇異昆蟲\1170896_530901760314389_1543618335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8088" y="3868279"/>
            <a:ext cx="1376785" cy="207816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婕嫣\Desktop\105學年度藝術創作\黑白奇異昆蟲\31478_530901830314382_785009628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7904" y="1451096"/>
            <a:ext cx="1649216" cy="2380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婕嫣\Desktop\105學年度藝術創作\黑白奇異昆蟲\946360_530901803647718_305504427_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816" y="3871112"/>
            <a:ext cx="1427208" cy="206966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婕嫣\Desktop\105學年度藝術創作\黑白奇異昆蟲\1005455_530901926981039_400690353_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7992" y="4581128"/>
            <a:ext cx="1945816"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334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chemeClr val="accent6"/>
                </a:solidFill>
                <a:latin typeface="華康華綜體W5" panose="020B0509000000000000" pitchFamily="49" charset="-120"/>
                <a:ea typeface="華康華綜體W5" panose="020B0509000000000000" pitchFamily="49" charset="-120"/>
              </a:rPr>
              <a:t>四年級</a:t>
            </a:r>
            <a:r>
              <a:rPr lang="en-US" altLang="zh-TW" dirty="0" smtClean="0">
                <a:solidFill>
                  <a:schemeClr val="accent6"/>
                </a:solidFill>
                <a:latin typeface="華康華綜體W5" panose="020B0509000000000000" pitchFamily="49" charset="-120"/>
                <a:ea typeface="華康華綜體W5" panose="020B0509000000000000" pitchFamily="49" charset="-120"/>
              </a:rPr>
              <a:t>-1</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pic>
        <p:nvPicPr>
          <p:cNvPr id="2057" name="Picture 9" descr="C:\Users\婕嫣\Desktop\105學年度藝術創作\博士膜昆蟲\436569831_m.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82071" y="2420888"/>
            <a:ext cx="2540000" cy="16970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婕嫣\Desktop\105學年度藝術創作\博士膜昆蟲\未命名.png"/>
          <p:cNvPicPr>
            <a:picLocks noChangeAspect="1" noChangeArrowheads="1"/>
          </p:cNvPicPr>
          <p:nvPr/>
        </p:nvPicPr>
        <p:blipFill rotWithShape="1">
          <a:blip r:embed="rId5">
            <a:extLst>
              <a:ext uri="{28A0092B-C50C-407E-A947-70E740481C1C}">
                <a14:useLocalDpi xmlns:a14="http://schemas.microsoft.com/office/drawing/2010/main" val="0"/>
              </a:ext>
            </a:extLst>
          </a:blip>
          <a:srcRect t="24735" b="6464"/>
          <a:stretch/>
        </p:blipFill>
        <p:spPr bwMode="auto">
          <a:xfrm>
            <a:off x="6012160" y="4405515"/>
            <a:ext cx="2991793" cy="154376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婕嫣\Desktop\105學年度藝術創作\博士膜昆蟲\436530191_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6060" y="764704"/>
            <a:ext cx="2426420" cy="13678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婕嫣\Desktop\105學年度藝術創作\博士膜昆蟲\p1_08.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442" y="4365104"/>
            <a:ext cx="5729710" cy="1612504"/>
          </a:xfrm>
          <a:prstGeom prst="rect">
            <a:avLst/>
          </a:prstGeom>
          <a:noFill/>
          <a:extLst>
            <a:ext uri="{909E8E84-426E-40DD-AFC4-6F175D3DCCD1}">
              <a14:hiddenFill xmlns:a14="http://schemas.microsoft.com/office/drawing/2010/main">
                <a:solidFill>
                  <a:srgbClr val="FFFFFF"/>
                </a:solidFill>
              </a14:hiddenFill>
            </a:ext>
          </a:extLst>
        </p:spPr>
      </p:pic>
      <p:sp>
        <p:nvSpPr>
          <p:cNvPr id="4" name="向下箭號 3"/>
          <p:cNvSpPr/>
          <p:nvPr/>
        </p:nvSpPr>
        <p:spPr>
          <a:xfrm>
            <a:off x="7479639" y="2132856"/>
            <a:ext cx="415777" cy="28803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下箭號 16"/>
          <p:cNvSpPr/>
          <p:nvPr/>
        </p:nvSpPr>
        <p:spPr>
          <a:xfrm>
            <a:off x="7471381" y="4149080"/>
            <a:ext cx="415777" cy="28803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8246149" y="764704"/>
            <a:ext cx="646331" cy="369332"/>
          </a:xfrm>
          <a:prstGeom prst="rect">
            <a:avLst/>
          </a:prstGeom>
          <a:noFill/>
        </p:spPr>
        <p:txBody>
          <a:bodyPr wrap="none" rtlCol="0">
            <a:spAutoFit/>
          </a:bodyPr>
          <a:lstStyle/>
          <a:p>
            <a:r>
              <a:rPr lang="zh-TW" altLang="en-US" b="1" dirty="0" smtClean="0">
                <a:solidFill>
                  <a:schemeClr val="bg1"/>
                </a:solidFill>
                <a:latin typeface="微軟正黑體" panose="020B0604030504040204" pitchFamily="34" charset="-120"/>
                <a:ea typeface="微軟正黑體" panose="020B0604030504040204" pitchFamily="34" charset="-120"/>
              </a:rPr>
              <a:t>工具</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8044908" y="2406600"/>
            <a:ext cx="877163" cy="369332"/>
          </a:xfrm>
          <a:prstGeom prst="rect">
            <a:avLst/>
          </a:prstGeom>
          <a:noFill/>
        </p:spPr>
        <p:txBody>
          <a:bodyPr wrap="none" rtlCol="0">
            <a:spAutoFit/>
          </a:bodyPr>
          <a:lstStyle/>
          <a:p>
            <a:r>
              <a:rPr lang="zh-TW" altLang="en-US" b="1" dirty="0" smtClean="0">
                <a:solidFill>
                  <a:schemeClr val="bg1"/>
                </a:solidFill>
                <a:latin typeface="微軟正黑體" panose="020B0604030504040204" pitchFamily="34" charset="-120"/>
                <a:ea typeface="微軟正黑體" panose="020B0604030504040204" pitchFamily="34" charset="-120"/>
              </a:rPr>
              <a:t>做色紙</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8080899" y="4405515"/>
            <a:ext cx="877163" cy="369332"/>
          </a:xfrm>
          <a:prstGeom prst="rect">
            <a:avLst/>
          </a:prstGeom>
          <a:noFill/>
        </p:spPr>
        <p:txBody>
          <a:bodyPr wrap="none" rtlCol="0">
            <a:spAutoFit/>
          </a:bodyPr>
          <a:lstStyle/>
          <a:p>
            <a:r>
              <a:rPr lang="zh-TW" altLang="en-US" b="1" dirty="0" smtClean="0">
                <a:solidFill>
                  <a:schemeClr val="bg1"/>
                </a:solidFill>
                <a:latin typeface="微軟正黑體" panose="020B0604030504040204" pitchFamily="34" charset="-120"/>
                <a:ea typeface="微軟正黑體" panose="020B0604030504040204" pitchFamily="34" charset="-120"/>
              </a:rPr>
              <a:t>刮紋路</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179512" y="1124744"/>
            <a:ext cx="4464496" cy="3932112"/>
          </a:xfrm>
        </p:spPr>
        <p:txBody>
          <a:bodyPr>
            <a:normAutofit/>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拼貼花朵與天敵</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在透明博士膜用壓克力顏料畫上許多想要的顏色，作為色紙。趁還沒乾時候用雕刻工具、牙刷、菜瓜布、水果泡棉、網子</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等刮出線條紋路</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，再用描圖紙轉</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印圖案到博士膜</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上，依序剪下想</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要的部分，再依</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序貼上即完成。</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每人一件</a:t>
            </a:r>
            <a:r>
              <a:rPr lang="en-US" altLang="zh-TW" sz="1800" dirty="0" smtClean="0">
                <a:latin typeface="微軟正黑體" panose="020B0604030504040204" pitchFamily="34" charset="-120"/>
                <a:ea typeface="微軟正黑體" panose="020B0604030504040204" pitchFamily="34" charset="-120"/>
              </a:rPr>
              <a:t>)</a:t>
            </a:r>
          </a:p>
          <a:p>
            <a:pPr marL="0" indent="0">
              <a:buNone/>
            </a:pPr>
            <a:endParaRPr lang="zh-TW" altLang="en-US" sz="1800" dirty="0">
              <a:latin typeface="微軟正黑體" panose="020B0604030504040204" pitchFamily="34" charset="-120"/>
              <a:ea typeface="微軟正黑體" panose="020B0604030504040204" pitchFamily="34" charset="-120"/>
            </a:endParaRPr>
          </a:p>
        </p:txBody>
      </p:sp>
      <p:pic>
        <p:nvPicPr>
          <p:cNvPr id="6" name="Picture 3" descr="C:\Users\婕嫣\Desktop\105學年度藝術創作\博士膜昆蟲\03(13).jpg"/>
          <p:cNvPicPr>
            <a:picLocks noChangeAspect="1" noChangeArrowheads="1"/>
          </p:cNvPicPr>
          <p:nvPr/>
        </p:nvPicPr>
        <p:blipFill rotWithShape="1">
          <a:blip r:embed="rId8">
            <a:extLst>
              <a:ext uri="{28A0092B-C50C-407E-A947-70E740481C1C}">
                <a14:useLocalDpi xmlns:a14="http://schemas.microsoft.com/office/drawing/2010/main" val="0"/>
              </a:ext>
            </a:extLst>
          </a:blip>
          <a:srcRect l="13699" r="15501" b="510"/>
          <a:stretch/>
        </p:blipFill>
        <p:spPr bwMode="auto">
          <a:xfrm>
            <a:off x="4499992" y="1752726"/>
            <a:ext cx="1815907" cy="2551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婕嫣\Desktop\105學年度藝術創作\博士膜昆蟲\book01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5796" y="2617732"/>
            <a:ext cx="2504196" cy="174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83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四</a:t>
            </a:r>
            <a:r>
              <a:rPr lang="zh-TW" altLang="en-US" dirty="0" smtClean="0">
                <a:solidFill>
                  <a:schemeClr val="accent6"/>
                </a:solidFill>
                <a:latin typeface="華康華綜體W5" panose="020B0509000000000000" pitchFamily="49" charset="-120"/>
                <a:ea typeface="華康華綜體W5" panose="020B0509000000000000" pitchFamily="49" charset="-120"/>
              </a:rPr>
              <a:t>年級</a:t>
            </a:r>
            <a:r>
              <a:rPr lang="en-US" altLang="zh-TW" dirty="0" smtClean="0">
                <a:solidFill>
                  <a:schemeClr val="accent6"/>
                </a:solidFill>
                <a:latin typeface="華康華綜體W5" panose="020B0509000000000000" pitchFamily="49" charset="-120"/>
                <a:ea typeface="華康華綜體W5" panose="020B0509000000000000" pitchFamily="49" charset="-120"/>
              </a:rPr>
              <a:t>-2</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179513" y="1474307"/>
            <a:ext cx="1595859" cy="1594653"/>
          </a:xfrm>
        </p:spPr>
        <p:txBody>
          <a:bodyPr>
            <a:normAutofit/>
          </a:bodyPr>
          <a:lstStyle/>
          <a:p>
            <a:pPr marL="0" indent="0">
              <a:buNone/>
            </a:pPr>
            <a:r>
              <a:rPr lang="zh-TW" altLang="en-US" sz="1800" b="1" dirty="0" smtClean="0">
                <a:latin typeface="微軟正黑體" panose="020B0604030504040204" pitchFamily="34" charset="-120"/>
                <a:ea typeface="微軟正黑體" panose="020B0604030504040204" pitchFamily="34" charset="-120"/>
              </a:rPr>
              <a:t>天敵</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小動物</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zh-TW" altLang="en-US" sz="1800" dirty="0">
                <a:latin typeface="微軟正黑體" panose="020B0604030504040204" pitchFamily="34" charset="-120"/>
                <a:ea typeface="微軟正黑體" panose="020B0604030504040204" pitchFamily="34" charset="-120"/>
              </a:rPr>
              <a:t> </a:t>
            </a:r>
            <a:r>
              <a:rPr lang="zh-TW" altLang="en-US" sz="1800" dirty="0" smtClean="0">
                <a:latin typeface="微軟正黑體" panose="020B0604030504040204" pitchFamily="34" charset="-120"/>
                <a:ea typeface="微軟正黑體" panose="020B0604030504040204" pitchFamily="34" charset="-120"/>
              </a:rPr>
              <a:t>     大型昆蟲</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參考圖片</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pic>
        <p:nvPicPr>
          <p:cNvPr id="5" name="Picture 3" descr="C:\Users\婕嫣\Desktop\105學年度藝術創作\博士膜昆蟲\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1152" y="469625"/>
            <a:ext cx="2032490" cy="20607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婕嫣\Desktop\105學年度藝術創作\博士膜昆蟲\2f9afec368e2414d984fa462979b7cdf.png"/>
          <p:cNvPicPr>
            <a:picLocks noChangeAspect="1" noChangeArrowheads="1"/>
          </p:cNvPicPr>
          <p:nvPr/>
        </p:nvPicPr>
        <p:blipFill rotWithShape="1">
          <a:blip r:embed="rId4">
            <a:extLst>
              <a:ext uri="{28A0092B-C50C-407E-A947-70E740481C1C}">
                <a14:useLocalDpi xmlns:a14="http://schemas.microsoft.com/office/drawing/2010/main" val="0"/>
              </a:ext>
            </a:extLst>
          </a:blip>
          <a:srcRect t="-2574" r="50000" b="1"/>
          <a:stretch/>
        </p:blipFill>
        <p:spPr bwMode="auto">
          <a:xfrm>
            <a:off x="37404" y="3284984"/>
            <a:ext cx="1726284" cy="12513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婕嫣\Desktop\105學年度藝術創作\博士膜昆蟲\24c06fc33743429f95b98a304ed36652.png"/>
          <p:cNvPicPr>
            <a:picLocks noChangeAspect="1" noChangeArrowheads="1"/>
          </p:cNvPicPr>
          <p:nvPr/>
        </p:nvPicPr>
        <p:blipFill rotWithShape="1">
          <a:blip r:embed="rId5">
            <a:extLst>
              <a:ext uri="{28A0092B-C50C-407E-A947-70E740481C1C}">
                <a14:useLocalDpi xmlns:a14="http://schemas.microsoft.com/office/drawing/2010/main" val="0"/>
              </a:ext>
            </a:extLst>
          </a:blip>
          <a:srcRect l="24562"/>
          <a:stretch/>
        </p:blipFill>
        <p:spPr bwMode="auto">
          <a:xfrm>
            <a:off x="1672778" y="1263865"/>
            <a:ext cx="3168353" cy="148398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婕嫣\Desktop\105學年度藝術創作\博士膜昆蟲\0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2843361"/>
            <a:ext cx="2224377" cy="188178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婕嫣\Desktop\105學年度藝術創作\博士膜昆蟲\a8dffd34d94f405498d36a32988c0a43_th.jpg"/>
          <p:cNvPicPr>
            <a:picLocks noChangeAspect="1" noChangeArrowheads="1"/>
          </p:cNvPicPr>
          <p:nvPr/>
        </p:nvPicPr>
        <p:blipFill rotWithShape="1">
          <a:blip r:embed="rId7">
            <a:extLst>
              <a:ext uri="{28A0092B-C50C-407E-A947-70E740481C1C}">
                <a14:useLocalDpi xmlns:a14="http://schemas.microsoft.com/office/drawing/2010/main" val="0"/>
              </a:ext>
            </a:extLst>
          </a:blip>
          <a:srcRect r="679" b="34154"/>
          <a:stretch/>
        </p:blipFill>
        <p:spPr bwMode="auto">
          <a:xfrm>
            <a:off x="6458316" y="5081820"/>
            <a:ext cx="2650188" cy="1244128"/>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婕嫣\Desktop\105學年度藝術創作\博士膜昆蟲\mp477474_1415787652733_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4684823"/>
            <a:ext cx="3949483" cy="17195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婕嫣\Desktop\105學年度藝術創作\博士膜昆蟲\165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672" y="2792703"/>
            <a:ext cx="1379054" cy="18686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婕嫣\Desktop\105學年度藝術創作\博士膜昆蟲\03-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0012" y="4935344"/>
            <a:ext cx="2376264" cy="15900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婕嫣\Desktop\105學年度藝術創作\博士膜昆蟲\1377357251-3062525204_n.jpg"/>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64088" y="2614088"/>
            <a:ext cx="3639554" cy="24566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婕嫣\Desktop\105學年度藝術創作\博士膜昆蟲\7134-3.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909" t="6966" r="6796" b="11093"/>
          <a:stretch/>
        </p:blipFill>
        <p:spPr bwMode="auto">
          <a:xfrm>
            <a:off x="4842901" y="1263866"/>
            <a:ext cx="2128252" cy="142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146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r>
              <a:rPr lang="zh-TW" altLang="en-US" dirty="0" smtClean="0">
                <a:solidFill>
                  <a:srgbClr val="00B050"/>
                </a:solidFill>
                <a:latin typeface="華康華綜體W5" panose="020B0509000000000000" pitchFamily="49" charset="-120"/>
                <a:ea typeface="華康華綜體W5" panose="020B0509000000000000" pitchFamily="49" charset="-120"/>
              </a:rPr>
              <a:t>與廣達文教基金會合作</a:t>
            </a:r>
            <a:endParaRPr lang="zh-TW" altLang="en-US" dirty="0">
              <a:solidFill>
                <a:srgbClr val="00B050"/>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457199" y="1600200"/>
            <a:ext cx="5997975" cy="4525963"/>
          </a:xfrm>
        </p:spPr>
        <p:txBody>
          <a:bodyPr>
            <a:normAutofit fontScale="92500" lnSpcReduction="10000"/>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展覽緣起</a:t>
            </a:r>
            <a:r>
              <a:rPr lang="zh-TW" altLang="en-US" dirty="0" smtClean="0">
                <a:solidFill>
                  <a:srgbClr val="00B0F0"/>
                </a:solidFill>
                <a:latin typeface="微軟正黑體" panose="020B0604030504040204" pitchFamily="34" charset="-120"/>
                <a:ea typeface="微軟正黑體" panose="020B0604030504040204" pitchFamily="34" charset="-120"/>
              </a:rPr>
              <a:t>：</a:t>
            </a:r>
            <a:endParaRPr lang="en-US" altLang="zh-TW"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原本就有與運動會同步舉辦的藝術創作展覽。</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參加廣達基金會辦的設計學習計畫，雀屏中  </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zh-TW" altLang="en-US" sz="2400" dirty="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  選而執行與以往不同的展覽形式。</a:t>
            </a:r>
            <a:endParaRPr lang="en-US" altLang="zh-TW" sz="2400" dirty="0" smtClean="0">
              <a:latin typeface="微軟正黑體" panose="020B0604030504040204" pitchFamily="34" charset="-120"/>
              <a:ea typeface="微軟正黑體" panose="020B0604030504040204" pitchFamily="34" charset="-120"/>
            </a:endParaRPr>
          </a:p>
          <a:p>
            <a:r>
              <a:rPr lang="zh-TW" altLang="en-US" b="1" dirty="0">
                <a:solidFill>
                  <a:srgbClr val="00B0F0"/>
                </a:solidFill>
                <a:latin typeface="微軟正黑體" panose="020B0604030504040204" pitchFamily="34" charset="-120"/>
                <a:ea typeface="微軟正黑體" panose="020B0604030504040204" pitchFamily="34" charset="-120"/>
              </a:rPr>
              <a:t>教師工作坊</a:t>
            </a:r>
            <a:r>
              <a:rPr lang="zh-TW" altLang="en-US" b="1" dirty="0" smtClean="0">
                <a:solidFill>
                  <a:srgbClr val="00B0F0"/>
                </a:solidFill>
                <a:latin typeface="微軟正黑體" panose="020B0604030504040204" pitchFamily="34" charset="-120"/>
                <a:ea typeface="微軟正黑體" panose="020B0604030504040204" pitchFamily="34" charset="-120"/>
              </a:rPr>
              <a:t>：</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400" dirty="0">
                <a:latin typeface="微軟正黑體" panose="020B0604030504040204" pitchFamily="34" charset="-120"/>
                <a:ea typeface="微軟正黑體" panose="020B0604030504040204" pitchFamily="34" charset="-120"/>
              </a:rPr>
              <a:t>經過研習</a:t>
            </a:r>
            <a:r>
              <a:rPr lang="zh-TW" altLang="en-US" sz="2400" dirty="0" smtClean="0">
                <a:latin typeface="微軟正黑體" panose="020B0604030504040204" pitchFamily="34" charset="-120"/>
                <a:ea typeface="微軟正黑體" panose="020B0604030504040204" pitchFamily="34" charset="-120"/>
              </a:rPr>
              <a:t>上課後，我們學習如何教學生來辦一場展覽，並執行此次藝術創作的全校盛會。</a:t>
            </a:r>
            <a:endParaRPr lang="en-US" altLang="zh-TW" sz="2400" dirty="0" smtClean="0">
              <a:latin typeface="微軟正黑體" panose="020B0604030504040204" pitchFamily="34" charset="-120"/>
              <a:ea typeface="微軟正黑體" panose="020B0604030504040204" pitchFamily="34" charset="-120"/>
            </a:endParaRPr>
          </a:p>
          <a:p>
            <a:r>
              <a:rPr lang="zh-TW" altLang="en-US" b="1" dirty="0" smtClean="0">
                <a:solidFill>
                  <a:srgbClr val="00B0F0"/>
                </a:solidFill>
                <a:latin typeface="微軟正黑體" panose="020B0604030504040204" pitchFamily="34" charset="-120"/>
                <a:ea typeface="微軟正黑體" panose="020B0604030504040204" pitchFamily="34" charset="-120"/>
              </a:rPr>
              <a:t>與廣達合作目的</a:t>
            </a:r>
            <a:r>
              <a:rPr lang="zh-TW" altLang="en-US" b="1" dirty="0" smtClean="0">
                <a:latin typeface="微軟正黑體" panose="020B0604030504040204" pitchFamily="34" charset="-120"/>
                <a:ea typeface="微軟正黑體" panose="020B0604030504040204" pitchFamily="34" charset="-120"/>
              </a:rPr>
              <a:t>：</a:t>
            </a:r>
            <a:endParaRPr lang="en-US" altLang="zh-TW" b="1" dirty="0" smtClean="0">
              <a:latin typeface="微軟正黑體" panose="020B0604030504040204" pitchFamily="34" charset="-120"/>
              <a:ea typeface="微軟正黑體" panose="020B0604030504040204" pitchFamily="34" charset="-120"/>
            </a:endParaRPr>
          </a:p>
          <a:p>
            <a:pPr marL="0" indent="0">
              <a:buNone/>
            </a:pPr>
            <a:r>
              <a:rPr lang="zh-TW" altLang="en-US" sz="2400" dirty="0" smtClean="0">
                <a:latin typeface="微軟正黑體" panose="020B0604030504040204" pitchFamily="34" charset="-120"/>
                <a:ea typeface="微軟正黑體" panose="020B0604030504040204" pitchFamily="34" charset="-120"/>
              </a:rPr>
              <a:t>藉由與廣達合作，師生互助呈現與以往的開放性展覽型態的不同，以朝向展覽內容與展品為學生主導並規劃適合展出的場地空間為目標。</a:t>
            </a:r>
            <a:endParaRPr lang="en-US" altLang="zh-TW" sz="2400" dirty="0">
              <a:latin typeface="微軟正黑體" panose="020B0604030504040204" pitchFamily="34" charset="-120"/>
              <a:ea typeface="微軟正黑體" panose="020B0604030504040204" pitchFamily="34" charset="-120"/>
            </a:endParaRPr>
          </a:p>
        </p:txBody>
      </p:sp>
      <p:pic>
        <p:nvPicPr>
          <p:cNvPr id="4098" name="Picture 2" descr="C:\Users\婕嫣\Desktop\105學年度藝術創作\2601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816" t="16793" r="5500" b="34157"/>
          <a:stretch/>
        </p:blipFill>
        <p:spPr bwMode="auto">
          <a:xfrm>
            <a:off x="6455175" y="1268760"/>
            <a:ext cx="247227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婕嫣\Desktop\105學年度藝術創作\26015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167" t="21210" r="24339"/>
          <a:stretch/>
        </p:blipFill>
        <p:spPr bwMode="auto">
          <a:xfrm>
            <a:off x="6474099" y="4618788"/>
            <a:ext cx="2451614" cy="16185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婕嫣\Desktop\105學年度藝術創作\26015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05" r="12098" b="8215"/>
          <a:stretch/>
        </p:blipFill>
        <p:spPr bwMode="auto">
          <a:xfrm>
            <a:off x="6474097" y="2996952"/>
            <a:ext cx="2451615" cy="157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729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457200" y="1412776"/>
            <a:ext cx="2674640" cy="4525963"/>
          </a:xfrm>
        </p:spPr>
        <p:txBody>
          <a:bodyPr>
            <a:normAutofit/>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碎紙水果</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根據毛毛蟲喜歡果樹中的水果圖案，選定顏色色塊，用所需要的顏色紙張，經過碎紙機變成許多碎紙條，然後再根據圖案拼貼而成。</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每班四</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六幅</a:t>
            </a:r>
            <a:r>
              <a:rPr lang="en-US" altLang="zh-TW" sz="1800" dirty="0" smtClean="0">
                <a:latin typeface="微軟正黑體" panose="020B0604030504040204" pitchFamily="34" charset="-120"/>
                <a:ea typeface="微軟正黑體" panose="020B0604030504040204" pitchFamily="34" charset="-120"/>
              </a:rPr>
              <a:t>)</a:t>
            </a:r>
          </a:p>
          <a:p>
            <a:endParaRPr lang="zh-TW" altLang="en-US" dirty="0"/>
          </a:p>
        </p:txBody>
      </p:sp>
      <p:pic>
        <p:nvPicPr>
          <p:cNvPr id="2051" name="Picture 3" descr="C:\Users\婕嫣\Desktop\105學年度藝術創作\碎紙水果\P12607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06323" y="4434761"/>
            <a:ext cx="1683451" cy="12625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婕嫣\Desktop\105學年度藝術創作\碎紙水果\P12607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7561" y="4224307"/>
            <a:ext cx="1260383" cy="168057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婕嫣\Desktop\105學年度藝術創作\碎紙水果\P12607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883100" y="3603150"/>
            <a:ext cx="2630589" cy="19728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婕嫣\Desktop\105學年度藝術創作\碎紙水果\200812023514828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1412776"/>
            <a:ext cx="1854242" cy="186151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婕嫣\Desktop\105學年度藝術創作\碎紙水果\256861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1150490"/>
            <a:ext cx="4633986" cy="191847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chemeClr val="accent6"/>
                </a:solidFill>
                <a:latin typeface="華康華綜體W5" panose="020B0509000000000000" pitchFamily="49" charset="-120"/>
                <a:ea typeface="華康華綜體W5" panose="020B0509000000000000" pitchFamily="49" charset="-120"/>
              </a:rPr>
              <a:t>五年級</a:t>
            </a:r>
            <a:r>
              <a:rPr lang="en-US" altLang="zh-TW" dirty="0" smtClean="0">
                <a:solidFill>
                  <a:schemeClr val="accent6"/>
                </a:solidFill>
                <a:latin typeface="華康華綜體W5" panose="020B0509000000000000" pitchFamily="49" charset="-120"/>
                <a:ea typeface="華康華綜體W5" panose="020B0509000000000000" pitchFamily="49" charset="-120"/>
              </a:rPr>
              <a:t>-1</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pic>
        <p:nvPicPr>
          <p:cNvPr id="2050" name="Picture 2" descr="C:\Users\婕嫣\Desktop\105學年度藝術創作\碎紙水果\P1260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994501" y="3297811"/>
            <a:ext cx="2982844" cy="223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3594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五</a:t>
            </a:r>
            <a:r>
              <a:rPr lang="zh-TW" altLang="en-US" dirty="0" smtClean="0">
                <a:solidFill>
                  <a:schemeClr val="accent6"/>
                </a:solidFill>
                <a:latin typeface="華康華綜體W5" panose="020B0509000000000000" pitchFamily="49" charset="-120"/>
                <a:ea typeface="華康華綜體W5" panose="020B0509000000000000" pitchFamily="49" charset="-120"/>
              </a:rPr>
              <a:t>年級</a:t>
            </a:r>
            <a:r>
              <a:rPr lang="en-US" altLang="zh-TW" dirty="0" smtClean="0">
                <a:solidFill>
                  <a:schemeClr val="accent6"/>
                </a:solidFill>
                <a:latin typeface="華康華綜體W5" panose="020B0509000000000000" pitchFamily="49" charset="-120"/>
                <a:ea typeface="華康華綜體W5" panose="020B0509000000000000" pitchFamily="49" charset="-120"/>
              </a:rPr>
              <a:t>-2</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pic>
        <p:nvPicPr>
          <p:cNvPr id="9218" name="Picture 2" descr="C:\Users\婕嫣\Desktop\105學年度藝術創作\蝴蝶拼圖\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994" y="3284983"/>
            <a:ext cx="1958872" cy="2611121"/>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婕嫣\Desktop\105學年度藝術創作\蝴蝶拼圖\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1772816"/>
            <a:ext cx="2952328" cy="42502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婕嫣\Desktop\105學年度藝術創作\蝴蝶拼圖\Shape-Collage.jpg"/>
          <p:cNvPicPr>
            <a:picLocks noChangeAspect="1" noChangeArrowheads="1"/>
          </p:cNvPicPr>
          <p:nvPr/>
        </p:nvPicPr>
        <p:blipFill rotWithShape="1">
          <a:blip r:embed="rId5">
            <a:extLst>
              <a:ext uri="{28A0092B-C50C-407E-A947-70E740481C1C}">
                <a14:useLocalDpi xmlns:a14="http://schemas.microsoft.com/office/drawing/2010/main" val="0"/>
              </a:ext>
            </a:extLst>
          </a:blip>
          <a:srcRect l="7876" r="7772" b="3915"/>
          <a:stretch/>
        </p:blipFill>
        <p:spPr bwMode="auto">
          <a:xfrm>
            <a:off x="5951273" y="3551852"/>
            <a:ext cx="2865513" cy="234425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婕嫣\Desktop\105學年度藝術創作\蝴蝶拼圖\492298project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3505" y="1774634"/>
            <a:ext cx="2761047" cy="1725654"/>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467544" y="980728"/>
            <a:ext cx="2808312" cy="2418037"/>
          </a:xfrm>
        </p:spPr>
        <p:txBody>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鱗片拼圖</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結合自然領域，由自然老師帶領學生用顯微鏡觀察蝴蝶翅膀的鱗片，依照自己所觀看到的顏色和線條繪畫至白紙上。</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每人一張</a:t>
            </a:r>
            <a:r>
              <a:rPr lang="en-US" altLang="zh-TW" sz="1800" dirty="0" smtClean="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977633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chemeClr val="accent6"/>
                </a:solidFill>
                <a:latin typeface="華康華綜體W5" panose="020B0509000000000000" pitchFamily="49" charset="-120"/>
                <a:ea typeface="華康華綜體W5" panose="020B0509000000000000" pitchFamily="49" charset="-120"/>
              </a:rPr>
              <a:t>六年級</a:t>
            </a:r>
            <a:r>
              <a:rPr lang="en-US" altLang="zh-TW" dirty="0" smtClean="0">
                <a:solidFill>
                  <a:schemeClr val="accent6"/>
                </a:solidFill>
                <a:latin typeface="華康華綜體W5" panose="020B0509000000000000" pitchFamily="49" charset="-120"/>
                <a:ea typeface="華康華綜體W5" panose="020B0509000000000000" pitchFamily="49" charset="-120"/>
              </a:rPr>
              <a:t>-1</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457200" y="1600200"/>
            <a:ext cx="2602632" cy="4525963"/>
          </a:xfrm>
        </p:spPr>
        <p:txBody>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回收的天敵</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a:latin typeface="微軟正黑體" panose="020B0604030504040204" pitchFamily="34" charset="-120"/>
                <a:ea typeface="微軟正黑體" panose="020B0604030504040204" pitchFamily="34" charset="-120"/>
              </a:rPr>
              <a:t>蒐集</a:t>
            </a:r>
            <a:r>
              <a:rPr lang="zh-TW" altLang="en-US" sz="1800" dirty="0" smtClean="0">
                <a:latin typeface="微軟正黑體" panose="020B0604030504040204" pitchFamily="34" charset="-120"/>
                <a:ea typeface="微軟正黑體" panose="020B0604030504040204" pitchFamily="34" charset="-120"/>
              </a:rPr>
              <a:t>廢棄物來製作毛毛蟲生活中會出現的大型天敵和農場裡會出現的小動物們。</a:t>
            </a:r>
            <a:endParaRPr lang="en-US" altLang="zh-TW" sz="1800" dirty="0" smtClean="0">
              <a:latin typeface="微軟正黑體" panose="020B0604030504040204" pitchFamily="34" charset="-120"/>
              <a:ea typeface="微軟正黑體" panose="020B0604030504040204" pitchFamily="34" charset="-120"/>
            </a:endParaRPr>
          </a:p>
          <a:p>
            <a:pPr marL="0" indent="0">
              <a:buNone/>
            </a:pP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每班依大小三</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六隻</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pic>
        <p:nvPicPr>
          <p:cNvPr id="3074" name="Picture 2" descr="C:\Users\婕嫣\Desktop\105學年度藝術創作\廢棄物動物\09bx301px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817" y="692696"/>
            <a:ext cx="2475713" cy="28803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婕嫣\Desktop\105學年度藝術創作\廢棄物動物\natsumitomita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0078" y="3573016"/>
            <a:ext cx="1744300" cy="23257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婕嫣\Desktop\105學年度藝術創作\廢棄物動物\2013911214706822726.jpg"/>
          <p:cNvPicPr>
            <a:picLocks noChangeAspect="1" noChangeArrowheads="1"/>
          </p:cNvPicPr>
          <p:nvPr/>
        </p:nvPicPr>
        <p:blipFill rotWithShape="1">
          <a:blip r:embed="rId5">
            <a:extLst>
              <a:ext uri="{28A0092B-C50C-407E-A947-70E740481C1C}">
                <a14:useLocalDpi xmlns:a14="http://schemas.microsoft.com/office/drawing/2010/main" val="0"/>
              </a:ext>
            </a:extLst>
          </a:blip>
          <a:srcRect l="11736" t="9939" r="15317" b="12924"/>
          <a:stretch/>
        </p:blipFill>
        <p:spPr bwMode="auto">
          <a:xfrm>
            <a:off x="4860032" y="3645024"/>
            <a:ext cx="1872208" cy="229158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婕嫣\Desktop\105學年度藝術創作\廢棄物動物\natsumitomita1.jpg"/>
          <p:cNvPicPr>
            <a:picLocks noChangeAspect="1" noChangeArrowheads="1"/>
          </p:cNvPicPr>
          <p:nvPr/>
        </p:nvPicPr>
        <p:blipFill rotWithShape="1">
          <a:blip r:embed="rId6">
            <a:extLst>
              <a:ext uri="{28A0092B-C50C-407E-A947-70E740481C1C}">
                <a14:useLocalDpi xmlns:a14="http://schemas.microsoft.com/office/drawing/2010/main" val="0"/>
              </a:ext>
            </a:extLst>
          </a:blip>
          <a:srcRect l="11136" r="6157" b="4746"/>
          <a:stretch/>
        </p:blipFill>
        <p:spPr bwMode="auto">
          <a:xfrm>
            <a:off x="2207066" y="3645024"/>
            <a:ext cx="2652965" cy="22915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婕嫣\Desktop\105學年度藝術創作\廢棄物動物\050755ua7l9k74kmllhg6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9072" y="1628800"/>
            <a:ext cx="2971005" cy="194897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婕嫣\Desktop\105學年度藝術創作\廢棄物動物\T38128361-jpg_08394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934" b="4400"/>
          <a:stretch/>
        </p:blipFill>
        <p:spPr bwMode="auto">
          <a:xfrm>
            <a:off x="717530" y="3645025"/>
            <a:ext cx="1406198" cy="229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60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chemeClr val="accent6"/>
                </a:solidFill>
                <a:latin typeface="華康華綜體W5" panose="020B0509000000000000" pitchFamily="49" charset="-120"/>
                <a:ea typeface="華康華綜體W5" panose="020B0509000000000000" pitchFamily="49" charset="-120"/>
              </a:rPr>
              <a:t>六</a:t>
            </a:r>
            <a:r>
              <a:rPr lang="zh-TW" altLang="en-US" dirty="0" smtClean="0">
                <a:solidFill>
                  <a:schemeClr val="accent6"/>
                </a:solidFill>
                <a:latin typeface="華康華綜體W5" panose="020B0509000000000000" pitchFamily="49" charset="-120"/>
                <a:ea typeface="華康華綜體W5" panose="020B0509000000000000" pitchFamily="49" charset="-120"/>
              </a:rPr>
              <a:t>年級</a:t>
            </a:r>
            <a:r>
              <a:rPr lang="en-US" altLang="zh-TW" dirty="0" smtClean="0">
                <a:solidFill>
                  <a:schemeClr val="accent6"/>
                </a:solidFill>
                <a:latin typeface="華康華綜體W5" panose="020B0509000000000000" pitchFamily="49" charset="-120"/>
                <a:ea typeface="華康華綜體W5" panose="020B0509000000000000" pitchFamily="49" charset="-120"/>
              </a:rPr>
              <a:t>-2</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539552" y="1484784"/>
            <a:ext cx="3936068" cy="2476872"/>
          </a:xfrm>
        </p:spPr>
        <p:txBody>
          <a:bodyPr>
            <a:normAutofit/>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紙樹</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r>
              <a:rPr lang="zh-TW" altLang="en-US" b="1" dirty="0">
                <a:solidFill>
                  <a:srgbClr val="00B0F0"/>
                </a:solidFill>
                <a:latin typeface="微軟正黑體" panose="020B0604030504040204" pitchFamily="34" charset="-120"/>
                <a:ea typeface="微軟正黑體" panose="020B0604030504040204" pitchFamily="34" charset="-120"/>
              </a:rPr>
              <a:t>紙蝴蝶</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1800" dirty="0" smtClean="0">
                <a:latin typeface="微軟正黑體" panose="020B0604030504040204" pitchFamily="34" charset="-120"/>
                <a:ea typeface="微軟正黑體" panose="020B0604030504040204" pitchFamily="34" charset="-120"/>
              </a:rPr>
              <a:t>用各色皺紋紙和其他彩紙製作。</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每班不同，大小都要，數量依大小決定</a:t>
            </a:r>
            <a:r>
              <a:rPr lang="en-US" altLang="zh-TW"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pic>
        <p:nvPicPr>
          <p:cNvPr id="5122" name="Picture 2" descr="C:\Users\婕嫣\Desktop\105學年度藝術創作\紙樹&amp;紙蝴蝶\499fc63d5464fb08f40ee7683f0618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349" y="3399539"/>
            <a:ext cx="1346721" cy="239707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婕嫣\Desktop\105學年度藝術創作\紙樹&amp;紙蝴蝶\01f562d827af7d857e91aebd8d5cce5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3" y="3399540"/>
            <a:ext cx="1800200" cy="23970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婕嫣\Desktop\105學年度藝術創作\紙樹&amp;紙蝴蝶\9fee9fb77eedc54faef84b12f4fbeb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629" y="3399539"/>
            <a:ext cx="1968586" cy="2415357"/>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婕嫣\Desktop\105學年度藝術創作\紙樹&amp;紙蝴蝶\62d3673d815764cc5b9ed0bcea0668e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5934"/>
          <a:stretch/>
        </p:blipFill>
        <p:spPr bwMode="auto">
          <a:xfrm>
            <a:off x="6695157" y="4486982"/>
            <a:ext cx="1981298" cy="13096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婕嫣\Desktop\105學年度藝術創作\紙樹&amp;紙蝴蝶\270e7f06294efcefab4a3b8c22ee7b18.jpg"/>
          <p:cNvPicPr>
            <a:picLocks noChangeAspect="1" noChangeArrowheads="1"/>
          </p:cNvPicPr>
          <p:nvPr/>
        </p:nvPicPr>
        <p:blipFill rotWithShape="1">
          <a:blip r:embed="rId7">
            <a:extLst>
              <a:ext uri="{28A0092B-C50C-407E-A947-70E740481C1C}">
                <a14:useLocalDpi xmlns:a14="http://schemas.microsoft.com/office/drawing/2010/main" val="0"/>
              </a:ext>
            </a:extLst>
          </a:blip>
          <a:srcRect l="23510" t="13975" b="13514"/>
          <a:stretch/>
        </p:blipFill>
        <p:spPr bwMode="auto">
          <a:xfrm>
            <a:off x="4609122" y="1412776"/>
            <a:ext cx="1907093" cy="1807897"/>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婕嫣\Desktop\105學年度藝術創作\紙樹&amp;紙蝴蝶\3b6ab0156b28b77418a7216e8344c9c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5158" y="578942"/>
            <a:ext cx="1981298" cy="26417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婕嫣\Desktop\105學年度藝術創作\紙樹&amp;紙蝴蝶\31.jpg"/>
          <p:cNvPicPr>
            <a:picLocks noChangeAspect="1" noChangeArrowheads="1"/>
          </p:cNvPicPr>
          <p:nvPr/>
        </p:nvPicPr>
        <p:blipFill rotWithShape="1">
          <a:blip r:embed="rId9">
            <a:extLst>
              <a:ext uri="{28A0092B-C50C-407E-A947-70E740481C1C}">
                <a14:useLocalDpi xmlns:a14="http://schemas.microsoft.com/office/drawing/2010/main" val="0"/>
              </a:ext>
            </a:extLst>
          </a:blip>
          <a:srcRect l="30391" t="31275"/>
          <a:stretch/>
        </p:blipFill>
        <p:spPr bwMode="auto">
          <a:xfrm>
            <a:off x="6695158" y="3346281"/>
            <a:ext cx="1981298" cy="101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8800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chemeClr val="accent6"/>
                </a:solidFill>
                <a:latin typeface="華康華綜體W5" panose="020B0509000000000000" pitchFamily="49" charset="-120"/>
                <a:ea typeface="華康華綜體W5" panose="020B0509000000000000" pitchFamily="49" charset="-120"/>
              </a:rPr>
              <a:t>其他</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1043608" y="1844824"/>
            <a:ext cx="7056784" cy="3888432"/>
          </a:xfrm>
        </p:spPr>
        <p:txBody>
          <a:bodyPr>
            <a:normAutofit lnSpcReduction="10000"/>
          </a:bodyPr>
          <a:lstStyle/>
          <a:p>
            <a:r>
              <a:rPr lang="zh-TW" altLang="en-US" b="1" dirty="0">
                <a:solidFill>
                  <a:srgbClr val="00B0F0"/>
                </a:solidFill>
                <a:latin typeface="微軟正黑體" panose="020B0604030504040204" pitchFamily="34" charset="-120"/>
                <a:ea typeface="微軟正黑體" panose="020B0604030504040204" pitchFamily="34" charset="-120"/>
              </a:rPr>
              <a:t>科技</a:t>
            </a:r>
            <a:r>
              <a:rPr lang="zh-TW" altLang="en-US" b="1" dirty="0" smtClean="0">
                <a:solidFill>
                  <a:srgbClr val="00B0F0"/>
                </a:solidFill>
                <a:latin typeface="微軟正黑體" panose="020B0604030504040204" pitchFamily="34" charset="-120"/>
                <a:ea typeface="微軟正黑體" panose="020B0604030504040204" pitchFamily="34" charset="-120"/>
              </a:rPr>
              <a:t>互動區</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400" dirty="0" smtClean="0">
                <a:latin typeface="微軟正黑體" panose="020B0604030504040204" pitchFamily="34" charset="-120"/>
                <a:ea typeface="微軟正黑體" panose="020B0604030504040204" pitchFamily="34" charset="-120"/>
              </a:rPr>
              <a:t>結合資訊領域，由勝傑老師帶領學生製作程式來設計小遊戲，讓觀眾可以動手來餵食螢幕裡的毛毛蟲。</a:t>
            </a:r>
            <a:endParaRPr lang="en-US" altLang="zh-TW" sz="2400" dirty="0" smtClean="0">
              <a:latin typeface="微軟正黑體" panose="020B0604030504040204" pitchFamily="34" charset="-120"/>
              <a:ea typeface="微軟正黑體" panose="020B0604030504040204" pitchFamily="34" charset="-120"/>
            </a:endParaRPr>
          </a:p>
          <a:p>
            <a:r>
              <a:rPr lang="zh-TW" altLang="en-US" b="1" dirty="0" smtClean="0">
                <a:solidFill>
                  <a:srgbClr val="00B0F0"/>
                </a:solidFill>
                <a:latin typeface="微軟正黑體" panose="020B0604030504040204" pitchFamily="34" charset="-120"/>
                <a:ea typeface="微軟正黑體" panose="020B0604030504040204" pitchFamily="34" charset="-120"/>
              </a:rPr>
              <a:t>遊戲區</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400" dirty="0">
                <a:latin typeface="微軟正黑體" panose="020B0604030504040204" pitchFamily="34" charset="-120"/>
                <a:ea typeface="微軟正黑體" panose="020B0604030504040204" pitchFamily="34" charset="-120"/>
              </a:rPr>
              <a:t>委託</a:t>
            </a:r>
            <a:r>
              <a:rPr lang="zh-TW" altLang="en-US" sz="2400" dirty="0" smtClean="0">
                <a:latin typeface="微軟正黑體" panose="020B0604030504040204" pitchFamily="34" charset="-120"/>
                <a:ea typeface="微軟正黑體" panose="020B0604030504040204" pitchFamily="34" charset="-120"/>
              </a:rPr>
              <a:t>志工媽媽的縫紉好手藝，製作大型毛毛蟲，學生可用由魔鬼氈黏成的球當作食物來餵食毛毛蟲。</a:t>
            </a:r>
            <a:endParaRPr lang="en-US" altLang="zh-TW" sz="2400" dirty="0" smtClean="0">
              <a:latin typeface="微軟正黑體" panose="020B0604030504040204" pitchFamily="34" charset="-120"/>
              <a:ea typeface="微軟正黑體" panose="020B0604030504040204" pitchFamily="34" charset="-120"/>
            </a:endParaRPr>
          </a:p>
          <a:p>
            <a:r>
              <a:rPr lang="zh-TW" altLang="en-US" sz="4000" b="1" dirty="0" smtClean="0">
                <a:solidFill>
                  <a:srgbClr val="00B0F0"/>
                </a:solidFill>
                <a:latin typeface="微軟正黑體" panose="020B0604030504040204" pitchFamily="34" charset="-120"/>
                <a:ea typeface="微軟正黑體" panose="020B0604030504040204" pitchFamily="34" charset="-120"/>
              </a:rPr>
              <a:t>待續</a:t>
            </a:r>
            <a:r>
              <a:rPr lang="en-US" altLang="zh-TW" sz="4000" b="1" dirty="0" smtClean="0">
                <a:solidFill>
                  <a:srgbClr val="00B0F0"/>
                </a:solidFill>
                <a:latin typeface="微軟正黑體" panose="020B0604030504040204" pitchFamily="34" charset="-120"/>
                <a:ea typeface="微軟正黑體" panose="020B0604030504040204" pitchFamily="34" charset="-120"/>
              </a:rPr>
              <a:t>…</a:t>
            </a:r>
          </a:p>
          <a:p>
            <a:pPr marL="0" indent="0">
              <a:buNone/>
            </a:pPr>
            <a:r>
              <a:rPr lang="zh-TW" altLang="en-US" b="1" dirty="0" smtClean="0">
                <a:latin typeface="微軟正黑體" panose="020B0604030504040204" pitchFamily="34" charset="-120"/>
                <a:ea typeface="微軟正黑體" panose="020B0604030504040204" pitchFamily="34" charset="-120"/>
              </a:rPr>
              <a:t>老師若有有趣的點子可提供</a:t>
            </a:r>
            <a:r>
              <a:rPr lang="en-US" altLang="zh-TW" b="1" dirty="0" smtClean="0">
                <a:latin typeface="微軟正黑體" panose="020B0604030504040204" pitchFamily="34" charset="-120"/>
                <a:ea typeface="微軟正黑體" panose="020B0604030504040204" pitchFamily="34" charset="-120"/>
              </a:rPr>
              <a:t>~</a:t>
            </a:r>
          </a:p>
          <a:p>
            <a:endParaRPr lang="en-US" altLang="zh-TW" sz="4000" b="1" dirty="0" smtClean="0">
              <a:solidFill>
                <a:srgbClr val="00B0F0"/>
              </a:solidFill>
              <a:latin typeface="微軟正黑體" panose="020B0604030504040204" pitchFamily="34" charset="-120"/>
              <a:ea typeface="微軟正黑體" panose="020B0604030504040204" pitchFamily="34" charset="-120"/>
            </a:endParaRPr>
          </a:p>
          <a:p>
            <a:pPr marL="0" indent="0">
              <a:buNone/>
            </a:pPr>
            <a:endParaRPr lang="zh-TW" altLang="en-US" dirty="0"/>
          </a:p>
        </p:txBody>
      </p:sp>
    </p:spTree>
    <p:extLst>
      <p:ext uri="{BB962C8B-B14F-4D97-AF65-F5344CB8AC3E}">
        <p14:creationId xmlns:p14="http://schemas.microsoft.com/office/powerpoint/2010/main" val="5471016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rgbClr val="00B050"/>
                </a:solidFill>
                <a:latin typeface="華康華綜體W5" panose="020B0509000000000000" pitchFamily="49" charset="-120"/>
                <a:ea typeface="華康華綜體W5" panose="020B0509000000000000" pitchFamily="49" charset="-120"/>
              </a:rPr>
              <a:t>展場呈現</a:t>
            </a:r>
            <a:endParaRPr lang="zh-TW" altLang="en-US" dirty="0">
              <a:solidFill>
                <a:srgbClr val="00B050"/>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p:txBody>
          <a:bodyPr/>
          <a:lstStyle/>
          <a:p>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3914995264"/>
              </p:ext>
            </p:extLst>
          </p:nvPr>
        </p:nvGraphicFramePr>
        <p:xfrm>
          <a:off x="1247800" y="1671799"/>
          <a:ext cx="6648400" cy="3893618"/>
        </p:xfrm>
        <a:graphic>
          <a:graphicData uri="http://schemas.openxmlformats.org/drawingml/2006/table">
            <a:tbl>
              <a:tblPr firstRow="1" bandRow="1">
                <a:tableStyleId>{5C22544A-7EE6-4342-B048-85BDC9FD1C3A}</a:tableStyleId>
              </a:tblPr>
              <a:tblGrid>
                <a:gridCol w="3048000"/>
                <a:gridCol w="3600400"/>
              </a:tblGrid>
              <a:tr h="684076">
                <a:tc>
                  <a:txBody>
                    <a:bodyPr/>
                    <a:lstStyle/>
                    <a:p>
                      <a:pPr algn="ctr"/>
                      <a:r>
                        <a:rPr lang="zh-TW" altLang="en-US" sz="3200" dirty="0" smtClean="0">
                          <a:latin typeface="微軟正黑體" panose="020B0604030504040204" pitchFamily="34" charset="-120"/>
                          <a:ea typeface="微軟正黑體" panose="020B0604030504040204" pitchFamily="34" charset="-120"/>
                        </a:rPr>
                        <a:t>之前</a:t>
                      </a:r>
                      <a:endParaRPr lang="en-US" altLang="zh-TW" sz="3200" dirty="0" smtClean="0">
                        <a:latin typeface="微軟正黑體" panose="020B0604030504040204" pitchFamily="34" charset="-120"/>
                        <a:ea typeface="微軟正黑體" panose="020B0604030504040204" pitchFamily="34" charset="-120"/>
                      </a:endParaRPr>
                    </a:p>
                    <a:p>
                      <a:pPr algn="ct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米羅、馬諦斯</a:t>
                      </a:r>
                      <a:r>
                        <a:rPr lang="en-US" altLang="zh-TW" sz="1600" dirty="0" smtClean="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dirty="0" smtClean="0">
                          <a:latin typeface="微軟正黑體" panose="020B0604030504040204" pitchFamily="34" charset="-120"/>
                          <a:ea typeface="微軟正黑體" panose="020B0604030504040204" pitchFamily="34" charset="-120"/>
                        </a:rPr>
                        <a:t>現在</a:t>
                      </a:r>
                      <a:endParaRPr lang="en-US" altLang="zh-TW" sz="3200" dirty="0" smtClean="0">
                        <a:latin typeface="微軟正黑體" panose="020B0604030504040204" pitchFamily="34" charset="-120"/>
                        <a:ea typeface="微軟正黑體" panose="020B0604030504040204" pitchFamily="34" charset="-120"/>
                      </a:endParaRPr>
                    </a:p>
                    <a:p>
                      <a:pPr algn="ct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毛毛蟲的生命之旅</a:t>
                      </a:r>
                      <a:r>
                        <a:rPr lang="en-US" altLang="zh-TW" sz="1600" dirty="0" smtClean="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a:txBody>
                  <a:tcPr anchor="ctr"/>
                </a:tc>
              </a:tr>
              <a:tr h="438049">
                <a:tc>
                  <a:txBody>
                    <a:bodyPr/>
                    <a:lstStyle/>
                    <a:p>
                      <a:pPr algn="ctr"/>
                      <a:r>
                        <a:rPr lang="zh-TW" altLang="en-US" dirty="0" smtClean="0">
                          <a:latin typeface="微軟正黑體" panose="020B0604030504040204" pitchFamily="34" charset="-120"/>
                          <a:ea typeface="微軟正黑體" panose="020B0604030504040204" pitchFamily="34" charset="-120"/>
                        </a:rPr>
                        <a:t>開放性</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封閉性</a:t>
                      </a:r>
                    </a:p>
                  </a:txBody>
                  <a:tcPr anchor="ctr"/>
                </a:tc>
              </a:tr>
              <a:tr h="438049">
                <a:tc>
                  <a:txBody>
                    <a:bodyPr/>
                    <a:lstStyle/>
                    <a:p>
                      <a:pPr algn="ctr"/>
                      <a:r>
                        <a:rPr lang="zh-TW" altLang="en-US" dirty="0" smtClean="0">
                          <a:latin typeface="微軟正黑體" panose="020B0604030504040204" pitchFamily="34" charset="-120"/>
                          <a:ea typeface="微軟正黑體" panose="020B0604030504040204" pitchFamily="34" charset="-120"/>
                        </a:rPr>
                        <a:t>無限制路線</a:t>
                      </a:r>
                      <a:endParaRPr lang="en-US" altLang="zh-TW" dirty="0" smtClean="0">
                        <a:latin typeface="微軟正黑體" panose="020B0604030504040204" pitchFamily="34" charset="-120"/>
                        <a:ea typeface="微軟正黑體" panose="020B0604030504040204" pitchFamily="34" charset="-120"/>
                      </a:endParaRPr>
                    </a:p>
                    <a:p>
                      <a:pPr algn="ctr"/>
                      <a:r>
                        <a:rPr lang="zh-TW" altLang="en-US" dirty="0" smtClean="0">
                          <a:latin typeface="微軟正黑體" panose="020B0604030504040204" pitchFamily="34" charset="-120"/>
                          <a:ea typeface="微軟正黑體" panose="020B0604030504040204" pitchFamily="34" charset="-120"/>
                        </a:rPr>
                        <a:t>易匆匆走過</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dirty="0" smtClean="0">
                          <a:latin typeface="微軟正黑體" panose="020B0604030504040204" pitchFamily="34" charset="-120"/>
                          <a:ea typeface="微軟正黑體" panose="020B0604030504040204" pitchFamily="34" charset="-120"/>
                        </a:rPr>
                        <a:t>根據毛毛蟲的生態</a:t>
                      </a:r>
                      <a:endParaRPr lang="en-US" altLang="zh-TW" dirty="0" smtClean="0">
                        <a:latin typeface="微軟正黑體" panose="020B0604030504040204" pitchFamily="34" charset="-120"/>
                        <a:ea typeface="微軟正黑體" panose="020B0604030504040204" pitchFamily="34" charset="-120"/>
                      </a:endParaRPr>
                    </a:p>
                    <a:p>
                      <a:pPr algn="ctr"/>
                      <a:r>
                        <a:rPr lang="zh-TW" altLang="en-US" dirty="0" smtClean="0">
                          <a:latin typeface="微軟正黑體" panose="020B0604030504040204" pitchFamily="34" charset="-120"/>
                          <a:ea typeface="微軟正黑體" panose="020B0604030504040204" pitchFamily="34" charset="-120"/>
                        </a:rPr>
                        <a:t>而有路線限制</a:t>
                      </a:r>
                      <a:endParaRPr lang="en-US" altLang="zh-TW" dirty="0" smtClean="0">
                        <a:latin typeface="微軟正黑體" panose="020B0604030504040204" pitchFamily="34" charset="-120"/>
                        <a:ea typeface="微軟正黑體" panose="020B0604030504040204" pitchFamily="34" charset="-120"/>
                      </a:endParaRPr>
                    </a:p>
                    <a:p>
                      <a:pPr algn="ctr"/>
                      <a:r>
                        <a:rPr lang="zh-TW" altLang="en-US" dirty="0" smtClean="0">
                          <a:latin typeface="微軟正黑體" panose="020B0604030504040204" pitchFamily="34" charset="-120"/>
                          <a:ea typeface="微軟正黑體" panose="020B0604030504040204" pitchFamily="34" charset="-120"/>
                        </a:rPr>
                        <a:t>一進展場必須全程走完</a:t>
                      </a:r>
                      <a:endParaRPr lang="zh-TW" altLang="en-US" dirty="0">
                        <a:latin typeface="微軟正黑體" panose="020B0604030504040204" pitchFamily="34" charset="-120"/>
                        <a:ea typeface="微軟正黑體" panose="020B0604030504040204" pitchFamily="34" charset="-120"/>
                      </a:endParaRPr>
                    </a:p>
                  </a:txBody>
                  <a:tcPr anchor="ctr"/>
                </a:tc>
              </a:tr>
              <a:tr h="438049">
                <a:tc>
                  <a:txBody>
                    <a:bodyPr/>
                    <a:lstStyle/>
                    <a:p>
                      <a:pPr algn="ctr"/>
                      <a:r>
                        <a:rPr lang="zh-TW" altLang="en-US" dirty="0" smtClean="0">
                          <a:latin typeface="微軟正黑體" panose="020B0604030504040204" pitchFamily="34" charset="-120"/>
                          <a:ea typeface="微軟正黑體" panose="020B0604030504040204" pitchFamily="34" charset="-120"/>
                        </a:rPr>
                        <a:t>以學生創作的作品為主</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dirty="0" smtClean="0">
                          <a:latin typeface="微軟正黑體" panose="020B0604030504040204" pitchFamily="34" charset="-120"/>
                          <a:ea typeface="微軟正黑體" panose="020B0604030504040204" pitchFamily="34" charset="-120"/>
                        </a:rPr>
                        <a:t>以毛毛蟲的故事敘述介紹為主</a:t>
                      </a:r>
                      <a:endParaRPr lang="en-US" altLang="zh-TW" dirty="0" smtClean="0">
                        <a:latin typeface="微軟正黑體" panose="020B0604030504040204" pitchFamily="34" charset="-120"/>
                        <a:ea typeface="微軟正黑體" panose="020B0604030504040204" pitchFamily="34" charset="-120"/>
                      </a:endParaRPr>
                    </a:p>
                    <a:p>
                      <a:pPr algn="ctr"/>
                      <a:r>
                        <a:rPr lang="zh-TW" altLang="en-US" dirty="0" smtClean="0">
                          <a:latin typeface="微軟正黑體" panose="020B0604030504040204" pitchFamily="34" charset="-120"/>
                          <a:ea typeface="微軟正黑體" panose="020B0604030504040204" pitchFamily="34" charset="-120"/>
                        </a:rPr>
                        <a:t>學生作品為輔</a:t>
                      </a:r>
                      <a:endParaRPr lang="zh-TW" altLang="en-US" dirty="0">
                        <a:latin typeface="微軟正黑體" panose="020B0604030504040204" pitchFamily="34" charset="-120"/>
                        <a:ea typeface="微軟正黑體" panose="020B0604030504040204" pitchFamily="34" charset="-120"/>
                      </a:endParaRPr>
                    </a:p>
                  </a:txBody>
                  <a:tcPr anchor="ctr"/>
                </a:tc>
              </a:tr>
              <a:tr h="438049">
                <a:tc>
                  <a:txBody>
                    <a:bodyPr/>
                    <a:lstStyle/>
                    <a:p>
                      <a:pPr algn="ctr"/>
                      <a:r>
                        <a:rPr lang="zh-TW" altLang="en-US" dirty="0" smtClean="0">
                          <a:latin typeface="微軟正黑體" panose="020B0604030504040204" pitchFamily="34" charset="-120"/>
                          <a:ea typeface="微軟正黑體" panose="020B0604030504040204" pitchFamily="34" charset="-120"/>
                        </a:rPr>
                        <a:t>主題性單一所以較精深</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dirty="0" smtClean="0">
                          <a:latin typeface="微軟正黑體" panose="020B0604030504040204" pitchFamily="34" charset="-120"/>
                          <a:ea typeface="微軟正黑體" panose="020B0604030504040204" pitchFamily="34" charset="-120"/>
                        </a:rPr>
                        <a:t>主題性較廣</a:t>
                      </a:r>
                      <a:endParaRPr lang="zh-TW" altLang="en-US" dirty="0">
                        <a:latin typeface="微軟正黑體" panose="020B0604030504040204" pitchFamily="34" charset="-120"/>
                        <a:ea typeface="微軟正黑體" panose="020B0604030504040204" pitchFamily="34" charset="-120"/>
                      </a:endParaRPr>
                    </a:p>
                  </a:txBody>
                  <a:tcPr anchor="ctr"/>
                </a:tc>
              </a:tr>
              <a:tr h="438049">
                <a:tc>
                  <a:txBody>
                    <a:bodyPr/>
                    <a:lstStyle/>
                    <a:p>
                      <a:pPr algn="ctr"/>
                      <a:r>
                        <a:rPr lang="zh-TW" altLang="en-US" dirty="0" smtClean="0">
                          <a:latin typeface="微軟正黑體" panose="020B0604030504040204" pitchFamily="34" charset="-120"/>
                          <a:ea typeface="微軟正黑體" panose="020B0604030504040204" pitchFamily="34" charset="-120"/>
                        </a:rPr>
                        <a:t>僅展品材料費</a:t>
                      </a:r>
                      <a:endParaRPr lang="en-US" altLang="zh-TW" dirty="0" smtClean="0">
                        <a:latin typeface="微軟正黑體" panose="020B0604030504040204" pitchFamily="34" charset="-120"/>
                        <a:ea typeface="微軟正黑體" panose="020B0604030504040204" pitchFamily="34" charset="-120"/>
                      </a:endParaRPr>
                    </a:p>
                    <a:p>
                      <a:pPr algn="ctr"/>
                      <a:r>
                        <a:rPr lang="zh-TW" altLang="en-US" dirty="0" smtClean="0">
                          <a:latin typeface="微軟正黑體" panose="020B0604030504040204" pitchFamily="34" charset="-120"/>
                          <a:ea typeface="微軟正黑體" panose="020B0604030504040204" pitchFamily="34" charset="-120"/>
                        </a:rPr>
                        <a:t>花費較低</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dirty="0" smtClean="0">
                          <a:latin typeface="微軟正黑體" panose="020B0604030504040204" pitchFamily="34" charset="-120"/>
                          <a:ea typeface="微軟正黑體" panose="020B0604030504040204" pitchFamily="34" charset="-120"/>
                        </a:rPr>
                        <a:t>因搭</a:t>
                      </a:r>
                      <a:r>
                        <a:rPr lang="zh-TW" altLang="en-US" dirty="0" smtClean="0">
                          <a:latin typeface="微軟正黑體" panose="020B0604030504040204" pitchFamily="34" charset="-120"/>
                          <a:ea typeface="微軟正黑體" panose="020B0604030504040204" pitchFamily="34" charset="-120"/>
                        </a:rPr>
                        <a:t>蓋採買展示板</a:t>
                      </a:r>
                      <a:endParaRPr lang="en-US" altLang="zh-TW" dirty="0" smtClean="0">
                        <a:latin typeface="微軟正黑體" panose="020B0604030504040204" pitchFamily="34" charset="-120"/>
                        <a:ea typeface="微軟正黑體" panose="020B0604030504040204" pitchFamily="34" charset="-120"/>
                      </a:endParaRPr>
                    </a:p>
                    <a:p>
                      <a:pPr algn="ctr"/>
                      <a:r>
                        <a:rPr lang="zh-TW" altLang="en-US" dirty="0" smtClean="0">
                          <a:latin typeface="微軟正黑體" panose="020B0604030504040204" pitchFamily="34" charset="-120"/>
                          <a:ea typeface="微軟正黑體" panose="020B0604030504040204" pitchFamily="34" charset="-120"/>
                        </a:rPr>
                        <a:t>花費較高</a:t>
                      </a:r>
                      <a:endParaRPr lang="zh-TW" altLang="en-US" dirty="0">
                        <a:latin typeface="微軟正黑體" panose="020B0604030504040204" pitchFamily="34" charset="-120"/>
                        <a:ea typeface="微軟正黑體" panose="020B0604030504040204" pitchFamily="34" charset="-120"/>
                      </a:endParaRPr>
                    </a:p>
                  </a:txBody>
                  <a:tcPr anchor="ctr"/>
                </a:tc>
              </a:tr>
            </a:tbl>
          </a:graphicData>
        </a:graphic>
      </p:graphicFrame>
    </p:spTree>
    <p:extLst>
      <p:ext uri="{BB962C8B-B14F-4D97-AF65-F5344CB8AC3E}">
        <p14:creationId xmlns:p14="http://schemas.microsoft.com/office/powerpoint/2010/main" val="4226407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rgbClr val="00B050"/>
                </a:solidFill>
                <a:latin typeface="華康華綜體W5" panose="020B0509000000000000" pitchFamily="49" charset="-120"/>
                <a:ea typeface="華康華綜體W5" panose="020B0509000000000000" pitchFamily="49" charset="-120"/>
              </a:rPr>
              <a:t>導覽地圖</a:t>
            </a:r>
            <a:endParaRPr lang="zh-TW" altLang="en-US" dirty="0">
              <a:solidFill>
                <a:srgbClr val="00B050"/>
              </a:solidFill>
              <a:latin typeface="華康華綜體W5" panose="020B0509000000000000" pitchFamily="49" charset="-120"/>
              <a:ea typeface="華康華綜體W5" panose="020B0509000000000000" pitchFamily="49" charset="-120"/>
            </a:endParaRPr>
          </a:p>
        </p:txBody>
      </p:sp>
      <p:sp>
        <p:nvSpPr>
          <p:cNvPr id="6" name="內容版面配置區 5"/>
          <p:cNvSpPr>
            <a:spLocks noGrp="1"/>
          </p:cNvSpPr>
          <p:nvPr>
            <p:ph idx="1"/>
          </p:nvPr>
        </p:nvSpPr>
        <p:spPr>
          <a:xfrm>
            <a:off x="457200" y="1340632"/>
            <a:ext cx="5915000" cy="1296280"/>
          </a:xfrm>
        </p:spPr>
        <p:txBody>
          <a:bodyPr>
            <a:normAutofit/>
          </a:bodyPr>
          <a:lstStyle/>
          <a:p>
            <a:r>
              <a:rPr lang="zh-TW" altLang="en-US" sz="2400" dirty="0" smtClean="0">
                <a:latin typeface="微軟正黑體" panose="020B0604030504040204" pitchFamily="34" charset="-120"/>
                <a:ea typeface="微軟正黑體" panose="020B0604030504040204" pitchFamily="34" charset="-120"/>
              </a:rPr>
              <a:t>等到展場初步路線圖出來後，就可跟六年四班討論展品放置點，即可繪製導覽地圖。</a:t>
            </a:r>
            <a:endParaRPr lang="zh-TW" altLang="en-US" sz="2400" dirty="0">
              <a:latin typeface="微軟正黑體" panose="020B0604030504040204" pitchFamily="34" charset="-120"/>
              <a:ea typeface="微軟正黑體" panose="020B0604030504040204" pitchFamily="34" charset="-120"/>
            </a:endParaRPr>
          </a:p>
        </p:txBody>
      </p:sp>
      <p:pic>
        <p:nvPicPr>
          <p:cNvPr id="4098" name="Picture 2" descr="C:\Users\婕嫣\Desktop\105學年度藝術創作\導覽地圖\YUMEEIREN-002_廠區地圖導覽.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2352" y="189658"/>
            <a:ext cx="2011693" cy="27843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婕嫣\Desktop\105學年度藝術創作\導覽地圖\1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796" y="4053340"/>
            <a:ext cx="2736304" cy="18606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婕嫣\Desktop\105學年度藝術創作\導覽地圖\3-1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2352" y="3003748"/>
            <a:ext cx="2011693" cy="301754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婕嫣\Desktop\105學年度藝術創作\導覽地圖\1075419351_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2216176"/>
            <a:ext cx="2878424" cy="19329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婕嫣\Desktop\105學年度藝術創作\導覽地圖\16372476587_7aa3f67bc0_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4422" y="4108660"/>
            <a:ext cx="2603797" cy="180536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467544" y="2529110"/>
            <a:ext cx="3816424" cy="1200329"/>
          </a:xfrm>
          <a:prstGeom prst="rect">
            <a:avLst/>
          </a:prstGeom>
          <a:noFill/>
        </p:spPr>
        <p:txBody>
          <a:bodyPr wrap="square" rtlCol="0">
            <a:spAutoFit/>
          </a:bodyPr>
          <a:lstStyle/>
          <a:p>
            <a:pPr marL="285750" indent="-28575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再由全班票選最理想的地圖印製，發給全校每班一份作為參觀</a:t>
            </a:r>
            <a:r>
              <a:rPr lang="zh-TW" altLang="en-US" sz="2400" dirty="0" smtClean="0">
                <a:latin typeface="微軟正黑體" panose="020B0604030504040204" pitchFamily="34" charset="-120"/>
                <a:ea typeface="微軟正黑體" panose="020B0604030504040204" pitchFamily="34" charset="-120"/>
              </a:rPr>
              <a:t>指引。</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27184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rgbClr val="00B050"/>
                </a:solidFill>
                <a:latin typeface="華康華綜體W5" panose="020B0509000000000000" pitchFamily="49" charset="-120"/>
                <a:ea typeface="華康華綜體W5" panose="020B0509000000000000" pitchFamily="49" charset="-120"/>
              </a:rPr>
              <a:t>分享</a:t>
            </a:r>
            <a:endParaRPr lang="zh-TW" altLang="en-US" dirty="0">
              <a:solidFill>
                <a:srgbClr val="00B050"/>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457200" y="1412777"/>
            <a:ext cx="8229600" cy="4032448"/>
          </a:xfrm>
        </p:spPr>
        <p:txBody>
          <a:bodyPr>
            <a:normAutofit/>
          </a:bodyPr>
          <a:lstStyle/>
          <a:p>
            <a:r>
              <a:rPr lang="zh-TW" altLang="en-US" sz="2600" dirty="0" smtClean="0">
                <a:latin typeface="微軟正黑體" panose="020B0604030504040204" pitchFamily="34" charset="-120"/>
                <a:ea typeface="微軟正黑體" panose="020B0604030504040204" pitchFamily="34" charset="-120"/>
              </a:rPr>
              <a:t>信誼奇蜜親子網：</a:t>
            </a:r>
            <a:endParaRPr lang="en-US" altLang="zh-TW" sz="2600" dirty="0" smtClean="0">
              <a:latin typeface="微軟正黑體" panose="020B0604030504040204" pitchFamily="34" charset="-120"/>
              <a:ea typeface="微軟正黑體" panose="020B0604030504040204" pitchFamily="34" charset="-120"/>
            </a:endParaRPr>
          </a:p>
          <a:p>
            <a:pPr marL="0" indent="0">
              <a:buNone/>
            </a:pPr>
            <a:r>
              <a:rPr lang="en-US" altLang="zh-TW" sz="2600" dirty="0" smtClean="0">
                <a:latin typeface="微軟正黑體" panose="020B0604030504040204" pitchFamily="34" charset="-120"/>
                <a:ea typeface="微軟正黑體" panose="020B0604030504040204" pitchFamily="34" charset="-120"/>
                <a:hlinkClick r:id="rId3"/>
              </a:rPr>
              <a:t>http://</a:t>
            </a:r>
            <a:r>
              <a:rPr lang="en-US" altLang="zh-TW" sz="2600" dirty="0" err="1" smtClean="0">
                <a:latin typeface="微軟正黑體" panose="020B0604030504040204" pitchFamily="34" charset="-120"/>
                <a:ea typeface="微軟正黑體" panose="020B0604030504040204" pitchFamily="34" charset="-120"/>
                <a:hlinkClick r:id="rId3"/>
              </a:rPr>
              <a:t>store.kimy.com.tw</a:t>
            </a:r>
            <a:r>
              <a:rPr lang="en-US" altLang="zh-TW" sz="2600" dirty="0" smtClean="0">
                <a:latin typeface="微軟正黑體" panose="020B0604030504040204" pitchFamily="34" charset="-120"/>
                <a:ea typeface="微軟正黑體" panose="020B0604030504040204" pitchFamily="34" charset="-120"/>
                <a:hlinkClick r:id="rId3"/>
              </a:rPr>
              <a:t>/project/</a:t>
            </a:r>
            <a:r>
              <a:rPr lang="en-US" altLang="zh-TW" sz="2600" dirty="0" err="1" smtClean="0">
                <a:latin typeface="微軟正黑體" panose="020B0604030504040204" pitchFamily="34" charset="-120"/>
                <a:ea typeface="微軟正黑體" panose="020B0604030504040204" pitchFamily="34" charset="-120"/>
                <a:hlinkClick r:id="rId3"/>
              </a:rPr>
              <a:t>201610_EricCarle</a:t>
            </a:r>
            <a:r>
              <a:rPr lang="en-US" altLang="zh-TW" sz="2600" dirty="0" smtClean="0">
                <a:latin typeface="微軟正黑體" panose="020B0604030504040204" pitchFamily="34" charset="-120"/>
                <a:ea typeface="微軟正黑體" panose="020B0604030504040204" pitchFamily="34" charset="-120"/>
                <a:hlinkClick r:id="rId3"/>
              </a:rPr>
              <a:t>/</a:t>
            </a:r>
            <a:endParaRPr lang="en-US" altLang="zh-TW" sz="2600" dirty="0">
              <a:latin typeface="微軟正黑體" panose="020B0604030504040204" pitchFamily="34" charset="-120"/>
              <a:ea typeface="微軟正黑體" panose="020B0604030504040204" pitchFamily="34" charset="-120"/>
            </a:endParaRPr>
          </a:p>
          <a:p>
            <a:r>
              <a:rPr lang="zh-TW" altLang="en-US" sz="2600" dirty="0" smtClean="0">
                <a:latin typeface="微軟正黑體" panose="020B0604030504040204" pitchFamily="34" charset="-120"/>
                <a:ea typeface="微軟正黑體" panose="020B0604030504040204" pitchFamily="34" charset="-120"/>
              </a:rPr>
              <a:t>艾</a:t>
            </a:r>
            <a:r>
              <a:rPr lang="zh-TW" altLang="en-US" sz="2600" dirty="0">
                <a:latin typeface="微軟正黑體" panose="020B0604030504040204" pitchFamily="34" charset="-120"/>
                <a:ea typeface="微軟正黑體" panose="020B0604030504040204" pitchFamily="34" charset="-120"/>
              </a:rPr>
              <a:t>瑞卡爾創意</a:t>
            </a:r>
            <a:r>
              <a:rPr lang="zh-TW" altLang="en-US" sz="2600" dirty="0" smtClean="0">
                <a:latin typeface="微軟正黑體" panose="020B0604030504040204" pitchFamily="34" charset="-120"/>
                <a:ea typeface="微軟正黑體" panose="020B0604030504040204" pitchFamily="34" charset="-120"/>
              </a:rPr>
              <a:t>花園</a:t>
            </a:r>
            <a:endParaRPr lang="en-US" altLang="zh-TW" sz="2600" dirty="0" smtClean="0">
              <a:latin typeface="微軟正黑體" panose="020B0604030504040204" pitchFamily="34" charset="-120"/>
              <a:ea typeface="微軟正黑體" panose="020B0604030504040204" pitchFamily="34" charset="-120"/>
            </a:endParaRPr>
          </a:p>
          <a:p>
            <a:pPr marL="0" indent="0">
              <a:buNone/>
            </a:pPr>
            <a:endParaRPr lang="en-US" altLang="zh-TW" sz="2600" dirty="0" smtClean="0">
              <a:latin typeface="微軟正黑體" panose="020B0604030504040204" pitchFamily="34" charset="-120"/>
              <a:ea typeface="微軟正黑體" panose="020B0604030504040204" pitchFamily="34" charset="-120"/>
            </a:endParaRPr>
          </a:p>
          <a:p>
            <a:pPr marL="0" indent="0">
              <a:buNone/>
            </a:pPr>
            <a:endParaRPr lang="en-US" altLang="zh-TW" sz="2600" dirty="0">
              <a:latin typeface="微軟正黑體" panose="020B0604030504040204" pitchFamily="34" charset="-120"/>
              <a:ea typeface="微軟正黑體" panose="020B0604030504040204" pitchFamily="34" charset="-120"/>
            </a:endParaRPr>
          </a:p>
          <a:p>
            <a:pPr marL="0" indent="0">
              <a:buNone/>
            </a:pPr>
            <a:endParaRPr lang="en-US" altLang="zh-TW" sz="2600" dirty="0" smtClean="0">
              <a:latin typeface="微軟正黑體" panose="020B0604030504040204" pitchFamily="34" charset="-120"/>
              <a:ea typeface="微軟正黑體" panose="020B0604030504040204" pitchFamily="34" charset="-120"/>
            </a:endParaRPr>
          </a:p>
          <a:p>
            <a:pPr marL="0" indent="0">
              <a:buNone/>
            </a:pPr>
            <a:endParaRPr lang="en-US" altLang="zh-TW" sz="2600" dirty="0">
              <a:latin typeface="微軟正黑體" panose="020B0604030504040204" pitchFamily="34" charset="-120"/>
              <a:ea typeface="微軟正黑體" panose="020B0604030504040204" pitchFamily="34" charset="-120"/>
            </a:endParaRPr>
          </a:p>
          <a:p>
            <a:pPr marL="0" indent="0">
              <a:buNone/>
            </a:pPr>
            <a:r>
              <a:rPr lang="zh-TW" altLang="en-US" sz="2600" dirty="0" smtClean="0">
                <a:latin typeface="微軟正黑體" panose="020B0604030504040204" pitchFamily="34" charset="-120"/>
                <a:ea typeface="微軟正黑體" panose="020B0604030504040204" pitchFamily="34" charset="-120"/>
              </a:rPr>
              <a:t>                          重慶</a:t>
            </a:r>
            <a:r>
              <a:rPr lang="zh-TW" altLang="en-US" sz="2600" dirty="0">
                <a:latin typeface="微軟正黑體" panose="020B0604030504040204" pitchFamily="34" charset="-120"/>
                <a:ea typeface="微軟正黑體" panose="020B0604030504040204" pitchFamily="34" charset="-120"/>
              </a:rPr>
              <a:t>南路二段</a:t>
            </a:r>
            <a:r>
              <a:rPr lang="en-US" altLang="zh-TW" sz="2600" dirty="0">
                <a:latin typeface="微軟正黑體" panose="020B0604030504040204" pitchFamily="34" charset="-120"/>
                <a:ea typeface="微軟正黑體" panose="020B0604030504040204" pitchFamily="34" charset="-120"/>
              </a:rPr>
              <a:t>51</a:t>
            </a:r>
            <a:r>
              <a:rPr lang="zh-TW" altLang="en-US" sz="2600" dirty="0">
                <a:latin typeface="微軟正黑體" panose="020B0604030504040204" pitchFamily="34" charset="-120"/>
                <a:ea typeface="微軟正黑體" panose="020B0604030504040204" pitchFamily="34" charset="-120"/>
              </a:rPr>
              <a:t>號</a:t>
            </a:r>
            <a:r>
              <a:rPr lang="en-US" altLang="zh-TW" sz="2600" dirty="0" err="1" smtClean="0">
                <a:latin typeface="微軟正黑體" panose="020B0604030504040204" pitchFamily="34" charset="-120"/>
                <a:ea typeface="微軟正黑體" panose="020B0604030504040204" pitchFamily="34" charset="-120"/>
              </a:rPr>
              <a:t>B1</a:t>
            </a:r>
            <a:r>
              <a:rPr lang="en-US" altLang="zh-TW" sz="2600" dirty="0" smtClean="0">
                <a:latin typeface="微軟正黑體" panose="020B0604030504040204" pitchFamily="34" charset="-120"/>
                <a:ea typeface="微軟正黑體" panose="020B0604030504040204" pitchFamily="34" charset="-120"/>
              </a:rPr>
              <a:t>(</a:t>
            </a:r>
            <a:r>
              <a:rPr lang="zh-TW" altLang="en-US" sz="2600" dirty="0" smtClean="0">
                <a:latin typeface="微軟正黑體" panose="020B0604030504040204" pitchFamily="34" charset="-120"/>
                <a:ea typeface="微軟正黑體" panose="020B0604030504040204" pitchFamily="34" charset="-120"/>
              </a:rPr>
              <a:t>信</a:t>
            </a:r>
            <a:r>
              <a:rPr lang="zh-TW" altLang="en-US" sz="2600" dirty="0">
                <a:latin typeface="微軟正黑體" panose="020B0604030504040204" pitchFamily="34" charset="-120"/>
                <a:ea typeface="微軟正黑體" panose="020B0604030504040204" pitchFamily="34" charset="-120"/>
              </a:rPr>
              <a:t>誼好好生活</a:t>
            </a:r>
            <a:r>
              <a:rPr lang="zh-TW" altLang="en-US" sz="2600" dirty="0" smtClean="0">
                <a:latin typeface="微軟正黑體" panose="020B0604030504040204" pitchFamily="34" charset="-120"/>
                <a:ea typeface="微軟正黑體" panose="020B0604030504040204" pitchFamily="34" charset="-120"/>
              </a:rPr>
              <a:t>廣場</a:t>
            </a:r>
            <a:r>
              <a:rPr lang="en-US" altLang="zh-TW" sz="2600" dirty="0" smtClean="0">
                <a:latin typeface="微軟正黑體" panose="020B0604030504040204" pitchFamily="34" charset="-120"/>
                <a:ea typeface="微軟正黑體" panose="020B0604030504040204" pitchFamily="34" charset="-120"/>
              </a:rPr>
              <a:t>)</a:t>
            </a:r>
          </a:p>
          <a:p>
            <a:endParaRPr lang="zh-TW" altLang="en-US" dirty="0">
              <a:latin typeface="微軟正黑體" panose="020B0604030504040204" pitchFamily="34" charset="-120"/>
              <a:ea typeface="微軟正黑體" panose="020B0604030504040204" pitchFamily="34" charset="-120"/>
            </a:endParaRPr>
          </a:p>
        </p:txBody>
      </p:sp>
      <p:pic>
        <p:nvPicPr>
          <p:cNvPr id="4098" name="Picture 2" descr="C:\Users\婕嫣\Desktop\105學年度藝術創作\分享\14479797_10157583582455224_1870612344377358474_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2434"/>
          <a:stretch/>
        </p:blipFill>
        <p:spPr bwMode="auto">
          <a:xfrm>
            <a:off x="179512" y="2902776"/>
            <a:ext cx="1457560" cy="161792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婕嫣\Desktop\105學年度藝術創作\分享\14563391_10157583582950224_6315844647868629125_n.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29935" y="2902776"/>
            <a:ext cx="1257889" cy="16771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婕嫣\Desktop\105學年度藝術創作\分享\14570500_10157583582595224_1790785145037501439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2902776"/>
            <a:ext cx="2236248" cy="167718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婕嫣\Desktop\105學年度藝術創作\分享\14595692_10157583583040224_949210007732591297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8087" y="2902776"/>
            <a:ext cx="1257889" cy="16771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婕嫣\Desktop\105學年度藝術創作\分享\p5_05.jpg"/>
          <p:cNvPicPr>
            <a:picLocks noChangeAspect="1" noChangeArrowheads="1"/>
          </p:cNvPicPr>
          <p:nvPr/>
        </p:nvPicPr>
        <p:blipFill rotWithShape="1">
          <a:blip r:embed="rId9">
            <a:extLst>
              <a:ext uri="{28A0092B-C50C-407E-A947-70E740481C1C}">
                <a14:useLocalDpi xmlns:a14="http://schemas.microsoft.com/office/drawing/2010/main" val="0"/>
              </a:ext>
            </a:extLst>
          </a:blip>
          <a:srcRect l="3504" t="8887" r="55266" b="760"/>
          <a:stretch/>
        </p:blipFill>
        <p:spPr bwMode="auto">
          <a:xfrm>
            <a:off x="6732240" y="2636912"/>
            <a:ext cx="2288008" cy="192204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婕嫣\Desktop\105學年度藝術創作\分享\1476084496481.jpg"/>
          <p:cNvPicPr>
            <a:picLocks noChangeAspect="1" noChangeArrowheads="1"/>
          </p:cNvPicPr>
          <p:nvPr/>
        </p:nvPicPr>
        <p:blipFill rotWithShape="1">
          <a:blip r:embed="rId10">
            <a:extLst>
              <a:ext uri="{28A0092B-C50C-407E-A947-70E740481C1C}">
                <a14:useLocalDpi xmlns:a14="http://schemas.microsoft.com/office/drawing/2010/main" val="0"/>
              </a:ext>
            </a:extLst>
          </a:blip>
          <a:srcRect t="12758" b="12824"/>
          <a:stretch/>
        </p:blipFill>
        <p:spPr bwMode="auto">
          <a:xfrm>
            <a:off x="2555776" y="5157192"/>
            <a:ext cx="561975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53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婕嫣\Desktop\105學年度藝術創作\@PPT\封底背景.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685800" y="1340769"/>
            <a:ext cx="7772400" cy="864096"/>
          </a:xfrm>
        </p:spPr>
        <p:txBody>
          <a:bodyPr/>
          <a:lstStyle/>
          <a:p>
            <a:r>
              <a:rPr lang="zh-TW" altLang="en-US" dirty="0" smtClean="0">
                <a:solidFill>
                  <a:srgbClr val="FF0000"/>
                </a:solidFill>
                <a:latin typeface="華康華綜體W5" panose="020B0509000000000000" pitchFamily="49" charset="-120"/>
                <a:ea typeface="華康華綜體W5" panose="020B0509000000000000" pitchFamily="49" charset="-120"/>
              </a:rPr>
              <a:t>謝謝大家</a:t>
            </a:r>
            <a:endParaRPr lang="zh-TW" altLang="en-US" dirty="0">
              <a:solidFill>
                <a:srgbClr val="FF0000"/>
              </a:solidFill>
              <a:latin typeface="華康華綜體W5" panose="020B0509000000000000" pitchFamily="49" charset="-120"/>
              <a:ea typeface="華康華綜體W5" panose="020B0509000000000000" pitchFamily="49" charset="-120"/>
            </a:endParaRPr>
          </a:p>
        </p:txBody>
      </p:sp>
      <p:sp>
        <p:nvSpPr>
          <p:cNvPr id="3" name="副標題 2"/>
          <p:cNvSpPr>
            <a:spLocks noGrp="1"/>
          </p:cNvSpPr>
          <p:nvPr>
            <p:ph type="subTitle" idx="1"/>
          </p:nvPr>
        </p:nvSpPr>
        <p:spPr/>
        <p:txBody>
          <a:bodyPr/>
          <a:lstStyle/>
          <a:p>
            <a:endParaRPr lang="zh-TW" altLang="en-US"/>
          </a:p>
        </p:txBody>
      </p:sp>
      <p:pic>
        <p:nvPicPr>
          <p:cNvPr id="5124" name="Picture 4" descr="C:\Users\婕嫣\Desktop\105學年度藝術創作\@PPT\201211140934125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1" y="2340868"/>
            <a:ext cx="524827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61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rgbClr val="00B050"/>
                </a:solidFill>
                <a:latin typeface="華康華綜體W5" panose="020B0509000000000000" pitchFamily="49" charset="-120"/>
                <a:ea typeface="華康華綜體W5" panose="020B0509000000000000" pitchFamily="49" charset="-120"/>
              </a:rPr>
              <a:t>主題</a:t>
            </a:r>
            <a:endParaRPr lang="zh-TW" altLang="en-US" dirty="0">
              <a:solidFill>
                <a:srgbClr val="00B050"/>
              </a:solidFill>
              <a:latin typeface="華康華綜體W5" panose="020B0509000000000000" pitchFamily="49" charset="-120"/>
              <a:ea typeface="華康華綜體W5" panose="020B0509000000000000" pitchFamily="49"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4675088"/>
            <a:ext cx="1981200" cy="1346200"/>
          </a:xfrm>
          <a:prstGeom prst="rect">
            <a:avLst/>
          </a:prstGeom>
        </p:spPr>
      </p:pic>
      <p:sp>
        <p:nvSpPr>
          <p:cNvPr id="3" name="內容版面配置區 2"/>
          <p:cNvSpPr>
            <a:spLocks noGrp="1"/>
          </p:cNvSpPr>
          <p:nvPr>
            <p:ph idx="1"/>
          </p:nvPr>
        </p:nvSpPr>
        <p:spPr>
          <a:xfrm>
            <a:off x="611560" y="1484784"/>
            <a:ext cx="7992888" cy="4525963"/>
          </a:xfrm>
        </p:spPr>
        <p:txBody>
          <a:bodyPr>
            <a:normAutofit/>
          </a:bodyPr>
          <a:lstStyle/>
          <a:p>
            <a:r>
              <a:rPr lang="zh-TW" altLang="en-US" dirty="0" smtClean="0">
                <a:latin typeface="微軟正黑體" panose="020B0604030504040204" pitchFamily="34" charset="-120"/>
                <a:ea typeface="微軟正黑體" panose="020B0604030504040204" pitchFamily="34" charset="-120"/>
              </a:rPr>
              <a:t>在中信農場中，常常在小白菜發現小菜蟲，在向日葵上發現毛毛蟲，都讓學生感覺驚奇，這麼如此渺小的生物，卻讓學生感受到農場生態的奧妙，所以我們決定主角為</a:t>
            </a:r>
            <a:r>
              <a:rPr lang="zh-TW" altLang="en-US" b="1" dirty="0" smtClean="0">
                <a:solidFill>
                  <a:srgbClr val="00B0F0"/>
                </a:solidFill>
                <a:latin typeface="微軟正黑體" panose="020B0604030504040204" pitchFamily="34" charset="-120"/>
                <a:ea typeface="微軟正黑體" panose="020B0604030504040204" pitchFamily="34" charset="-120"/>
              </a:rPr>
              <a:t>毛毛蟲</a:t>
            </a:r>
            <a:r>
              <a:rPr lang="zh-TW" altLang="en-US" dirty="0" smtClean="0">
                <a:latin typeface="微軟正黑體" panose="020B0604030504040204" pitchFamily="34" charset="-120"/>
                <a:ea typeface="微軟正黑體" panose="020B0604030504040204" pitchFamily="34" charset="-120"/>
              </a:rPr>
              <a:t>，而</a:t>
            </a:r>
            <a:r>
              <a:rPr lang="zh-TW" altLang="en-US" b="1" dirty="0" smtClean="0">
                <a:latin typeface="微軟正黑體" panose="020B0604030504040204" pitchFamily="34" charset="-120"/>
                <a:ea typeface="微軟正黑體" panose="020B0604030504040204" pitchFamily="34" charset="-120"/>
              </a:rPr>
              <a:t>他的一生就是我們展覽的內容</a:t>
            </a:r>
            <a:r>
              <a:rPr lang="zh-TW" altLang="en-US" dirty="0" smtClean="0">
                <a:latin typeface="微軟正黑體" panose="020B0604030504040204" pitchFamily="34" charset="-120"/>
                <a:ea typeface="微軟正黑體" panose="020B0604030504040204" pitchFamily="34" charset="-120"/>
              </a:rPr>
              <a:t>。</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特別的是，我們是用</a:t>
            </a:r>
            <a:r>
              <a:rPr lang="zh-TW" altLang="en-US" b="1" dirty="0" smtClean="0">
                <a:solidFill>
                  <a:srgbClr val="00B0F0"/>
                </a:solidFill>
                <a:latin typeface="微軟正黑體" panose="020B0604030504040204" pitchFamily="34" charset="-120"/>
                <a:ea typeface="微軟正黑體" panose="020B0604030504040204" pitchFamily="34" charset="-120"/>
              </a:rPr>
              <a:t>毛毛蟲的視角</a:t>
            </a:r>
            <a:r>
              <a:rPr lang="zh-TW" altLang="en-US" dirty="0" smtClean="0">
                <a:latin typeface="微軟正黑體" panose="020B0604030504040204" pitchFamily="34" charset="-120"/>
                <a:ea typeface="微軟正黑體" panose="020B0604030504040204" pitchFamily="34" charset="-120"/>
              </a:rPr>
              <a:t>來看展 </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dirty="0" smtClean="0">
                <a:latin typeface="微軟正黑體" panose="020B0604030504040204" pitchFamily="34" charset="-120"/>
                <a:ea typeface="微軟正黑體" panose="020B0604030504040204" pitchFamily="34" charset="-120"/>
              </a:rPr>
              <a:t>            覽，所以觀眾進入展場中會把自己變</a:t>
            </a:r>
            <a:endParaRPr lang="en-US" altLang="zh-TW" dirty="0" smtClean="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                身成毛毛蟲喔</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1498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rgbClr val="00B050"/>
                </a:solidFill>
                <a:latin typeface="華康華綜體W5" panose="020B0509000000000000" pitchFamily="49" charset="-120"/>
                <a:ea typeface="華康華綜體W5" panose="020B0509000000000000" pitchFamily="49" charset="-120"/>
              </a:rPr>
              <a:t>誰是</a:t>
            </a:r>
            <a:r>
              <a:rPr lang="zh-TW" altLang="en-US" dirty="0" smtClean="0">
                <a:solidFill>
                  <a:srgbClr val="00B050"/>
                </a:solidFill>
                <a:latin typeface="華康華綜體W5" panose="020B0509000000000000" pitchFamily="49" charset="-120"/>
                <a:ea typeface="華康華綜體W5" panose="020B0509000000000000" pitchFamily="49" charset="-120"/>
              </a:rPr>
              <a:t>策展人</a:t>
            </a:r>
            <a:endParaRPr lang="zh-TW" altLang="en-US" dirty="0">
              <a:solidFill>
                <a:srgbClr val="00B050"/>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385192" y="1196752"/>
            <a:ext cx="3610744" cy="4824536"/>
          </a:xfrm>
        </p:spPr>
        <p:txBody>
          <a:bodyPr>
            <a:normAutofit fontScale="92500" lnSpcReduction="10000"/>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策展人：</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400" dirty="0" smtClean="0">
                <a:latin typeface="微軟正黑體" panose="020B0604030504040204" pitchFamily="34" charset="-120"/>
                <a:ea typeface="微軟正黑體" panose="020B0604030504040204" pitchFamily="34" charset="-120"/>
              </a:rPr>
              <a:t>中信國小六年四班全班同學</a:t>
            </a:r>
            <a:endParaRPr lang="en-US" altLang="zh-TW" sz="2400" dirty="0" smtClean="0">
              <a:latin typeface="微軟正黑體" panose="020B0604030504040204" pitchFamily="34" charset="-120"/>
              <a:ea typeface="微軟正黑體" panose="020B0604030504040204" pitchFamily="34" charset="-120"/>
            </a:endParaRPr>
          </a:p>
          <a:p>
            <a:r>
              <a:rPr lang="zh-TW" altLang="en-US" b="1" dirty="0">
                <a:solidFill>
                  <a:srgbClr val="00B0F0"/>
                </a:solidFill>
                <a:latin typeface="微軟正黑體" panose="020B0604030504040204" pitchFamily="34" charset="-120"/>
                <a:ea typeface="微軟正黑體" panose="020B0604030504040204" pitchFamily="34" charset="-120"/>
              </a:rPr>
              <a:t>學生體驗</a:t>
            </a:r>
            <a:r>
              <a:rPr lang="zh-TW" altLang="en-US" b="1" dirty="0" smtClean="0">
                <a:solidFill>
                  <a:srgbClr val="00B0F0"/>
                </a:solidFill>
                <a:latin typeface="微軟正黑體" panose="020B0604030504040204" pitchFamily="34" charset="-120"/>
                <a:ea typeface="微軟正黑體" panose="020B0604030504040204" pitchFamily="34" charset="-120"/>
              </a:rPr>
              <a:t>學習：</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400" dirty="0" smtClean="0">
                <a:latin typeface="微軟正黑體" panose="020B0604030504040204" pitchFamily="34" charset="-120"/>
                <a:ea typeface="微軟正黑體" panose="020B0604030504040204" pitchFamily="34" charset="-120"/>
              </a:rPr>
              <a:t>由廣達基金會同伴帶領至十三行博物館參觀特展，除了了解特展內容，重點在於根據學習單去找出此展覽的核心概念。</a:t>
            </a:r>
            <a:endParaRPr lang="en-US" altLang="zh-TW" sz="2400" dirty="0" smtClean="0">
              <a:latin typeface="微軟正黑體" panose="020B0604030504040204" pitchFamily="34" charset="-120"/>
              <a:ea typeface="微軟正黑體" panose="020B0604030504040204" pitchFamily="34" charset="-120"/>
            </a:endParaRPr>
          </a:p>
          <a:p>
            <a:r>
              <a:rPr lang="zh-TW" altLang="en-US" b="1" dirty="0">
                <a:solidFill>
                  <a:srgbClr val="00B0F0"/>
                </a:solidFill>
                <a:latin typeface="微軟正黑體" panose="020B0604030504040204" pitchFamily="34" charset="-120"/>
                <a:ea typeface="微軟正黑體" panose="020B0604030504040204" pitchFamily="34" charset="-120"/>
              </a:rPr>
              <a:t>練習當策展</a:t>
            </a:r>
            <a:r>
              <a:rPr lang="zh-TW" altLang="en-US" b="1" dirty="0" smtClean="0">
                <a:solidFill>
                  <a:srgbClr val="00B0F0"/>
                </a:solidFill>
                <a:latin typeface="微軟正黑體" panose="020B0604030504040204" pitchFamily="34" charset="-120"/>
                <a:ea typeface="微軟正黑體" panose="020B0604030504040204" pitchFamily="34" charset="-120"/>
              </a:rPr>
              <a:t>人：</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400" dirty="0" smtClean="0">
                <a:latin typeface="微軟正黑體" panose="020B0604030504040204" pitchFamily="34" charset="-120"/>
                <a:ea typeface="微軟正黑體" panose="020B0604030504040204" pitchFamily="34" charset="-120"/>
              </a:rPr>
              <a:t>並於參觀後至八里國小會議室進行了解</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何謂展覽</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，並對特展的展覽內容歸納且分區整理，並各組發表。</a:t>
            </a:r>
            <a:endParaRPr lang="en-US" altLang="zh-TW" sz="2400" dirty="0" smtClean="0">
              <a:latin typeface="微軟正黑體" panose="020B0604030504040204" pitchFamily="34" charset="-120"/>
              <a:ea typeface="微軟正黑體" panose="020B0604030504040204" pitchFamily="34" charset="-120"/>
            </a:endParaRPr>
          </a:p>
        </p:txBody>
      </p:sp>
      <p:pic>
        <p:nvPicPr>
          <p:cNvPr id="5122" name="Picture 2" descr="C:\Users\婕嫣\Desktop\105學年度藝術創作\廣達十三行博物館\SAM_029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465" r="3193" b="18827"/>
          <a:stretch/>
        </p:blipFill>
        <p:spPr bwMode="auto">
          <a:xfrm>
            <a:off x="3923928" y="1268760"/>
            <a:ext cx="3024336" cy="168018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婕嫣\Desktop\105學年度藝術創作\廣達十三行博物館\SAM_03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3750" y="4896984"/>
            <a:ext cx="1400738" cy="105055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婕嫣\Desktop\105學年度藝術創作\廣達十三行博物館\SAM_041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329" r="4158" b="18447"/>
          <a:stretch/>
        </p:blipFill>
        <p:spPr bwMode="auto">
          <a:xfrm>
            <a:off x="3954302" y="4910314"/>
            <a:ext cx="1861006" cy="103722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婕嫣\Desktop\105學年度藝術創作\廣達十三行博物館\SAM_040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13" t="9209" r="9618" b="24822"/>
          <a:stretch/>
        </p:blipFill>
        <p:spPr bwMode="auto">
          <a:xfrm>
            <a:off x="5868144" y="4910314"/>
            <a:ext cx="1656184" cy="10389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婕嫣\Desktop\105學年度藝術創作\26021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928" y="2966112"/>
            <a:ext cx="2594592" cy="1945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婕嫣\Desktop\105學年度藝術創作\26020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16216" y="2371371"/>
            <a:ext cx="2507844" cy="2507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婕嫣\Desktop\105學年度藝術創作\廣達十三行博物館\SAM_0405.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9230" t="15146" r="17014" b="11001"/>
          <a:stretch/>
        </p:blipFill>
        <p:spPr bwMode="auto">
          <a:xfrm>
            <a:off x="6983263" y="650127"/>
            <a:ext cx="1981225" cy="172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839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395536" y="1456184"/>
            <a:ext cx="4762871" cy="4781128"/>
          </a:xfrm>
        </p:spPr>
        <p:txBody>
          <a:bodyPr>
            <a:normAutofit fontScale="92500"/>
          </a:bodyPr>
          <a:lstStyle/>
          <a:p>
            <a:r>
              <a:rPr lang="zh-TW" altLang="en-US" b="1" dirty="0" smtClean="0">
                <a:solidFill>
                  <a:srgbClr val="00B0F0"/>
                </a:solidFill>
                <a:latin typeface="微軟正黑體" panose="020B0604030504040204" pitchFamily="34" charset="-120"/>
                <a:ea typeface="微軟正黑體" panose="020B0604030504040204" pitchFamily="34" charset="-120"/>
              </a:rPr>
              <a:t>找一隻毛毛蟲：</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200" dirty="0" smtClean="0">
                <a:latin typeface="微軟正黑體" panose="020B0604030504040204" pitchFamily="34" charset="-120"/>
                <a:ea typeface="微軟正黑體" panose="020B0604030504040204" pitchFamily="34" charset="-120"/>
              </a:rPr>
              <a:t>從開學開始，</a:t>
            </a:r>
            <a:r>
              <a:rPr lang="zh-TW" altLang="en-US" sz="2200" dirty="0">
                <a:latin typeface="微軟正黑體" panose="020B0604030504040204" pitchFamily="34" charset="-120"/>
                <a:ea typeface="微軟正黑體" panose="020B0604030504040204" pitchFamily="34" charset="-120"/>
              </a:rPr>
              <a:t>秋惠</a:t>
            </a:r>
            <a:r>
              <a:rPr lang="zh-TW" altLang="en-US" sz="2200" dirty="0" smtClean="0">
                <a:latin typeface="微軟正黑體" panose="020B0604030504040204" pitchFamily="34" charset="-120"/>
                <a:ea typeface="微軟正黑體" panose="020B0604030504040204" pitchFamily="34" charset="-120"/>
              </a:rPr>
              <a:t>老師帶著全班在中信生態農場裡的毛毛蟲棲息地尋找他的蹤影。</a:t>
            </a:r>
            <a:endParaRPr lang="en-US" altLang="zh-TW" sz="2200" dirty="0" smtClean="0">
              <a:latin typeface="微軟正黑體" panose="020B0604030504040204" pitchFamily="34" charset="-120"/>
              <a:ea typeface="微軟正黑體" panose="020B0604030504040204" pitchFamily="34" charset="-120"/>
            </a:endParaRPr>
          </a:p>
          <a:p>
            <a:r>
              <a:rPr lang="zh-TW" altLang="en-US" b="1" dirty="0">
                <a:solidFill>
                  <a:srgbClr val="00B0F0"/>
                </a:solidFill>
                <a:latin typeface="微軟正黑體" panose="020B0604030504040204" pitchFamily="34" charset="-120"/>
                <a:ea typeface="微軟正黑體" panose="020B0604030504040204" pitchFamily="34" charset="-120"/>
              </a:rPr>
              <a:t>校長的任務</a:t>
            </a:r>
            <a:r>
              <a:rPr lang="zh-TW" altLang="en-US" b="1" dirty="0" smtClean="0">
                <a:solidFill>
                  <a:srgbClr val="00B0F0"/>
                </a:solidFill>
                <a:latin typeface="微軟正黑體" panose="020B0604030504040204" pitchFamily="34" charset="-120"/>
                <a:ea typeface="微軟正黑體" panose="020B0604030504040204" pitchFamily="34" charset="-120"/>
              </a:rPr>
              <a:t>信：</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200" dirty="0" smtClean="0">
                <a:latin typeface="微軟正黑體" panose="020B0604030504040204" pitchFamily="34" charset="-120"/>
                <a:ea typeface="微軟正黑體" panose="020B0604030504040204" pitchFamily="34" charset="-120"/>
              </a:rPr>
              <a:t>全班討論並決定好展覽方向後，請校長頒發任務信給六年四班，代表開始執行藝術創作展覽的任務囉</a:t>
            </a:r>
            <a:r>
              <a:rPr lang="en-US" altLang="zh-TW" sz="2200" dirty="0" smtClean="0">
                <a:latin typeface="微軟正黑體" panose="020B0604030504040204" pitchFamily="34" charset="-120"/>
                <a:ea typeface="微軟正黑體" panose="020B0604030504040204" pitchFamily="34" charset="-120"/>
              </a:rPr>
              <a:t>!!</a:t>
            </a:r>
          </a:p>
          <a:p>
            <a:r>
              <a:rPr lang="zh-TW" altLang="en-US" b="1" dirty="0" smtClean="0">
                <a:solidFill>
                  <a:srgbClr val="00B0F0"/>
                </a:solidFill>
                <a:latin typeface="微軟正黑體" panose="020B0604030504040204" pitchFamily="34" charset="-120"/>
                <a:ea typeface="微軟正黑體" panose="020B0604030504040204" pitchFamily="34" charset="-120"/>
              </a:rPr>
              <a:t>蒐集毛毛蟲的一切：</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200" dirty="0">
                <a:latin typeface="微軟正黑體" panose="020B0604030504040204" pitchFamily="34" charset="-120"/>
                <a:ea typeface="微軟正黑體" panose="020B0604030504040204" pitchFamily="34" charset="-120"/>
              </a:rPr>
              <a:t>包括養</a:t>
            </a:r>
            <a:r>
              <a:rPr lang="zh-TW" altLang="en-US" sz="2200" dirty="0" smtClean="0">
                <a:latin typeface="微軟正黑體" panose="020B0604030504040204" pitchFamily="34" charset="-120"/>
                <a:ea typeface="微軟正黑體" panose="020B0604030504040204" pitchFamily="34" charset="-120"/>
              </a:rPr>
              <a:t>一隻毛毛蟲、體驗當一隻毛毛蟲，找相關的圖書資料、沒事去農場走跳</a:t>
            </a:r>
            <a:r>
              <a:rPr lang="en-US" altLang="zh-TW" sz="2200" dirty="0" smtClean="0">
                <a:latin typeface="微軟正黑體" panose="020B0604030504040204" pitchFamily="34" charset="-120"/>
                <a:ea typeface="微軟正黑體" panose="020B0604030504040204" pitchFamily="34" charset="-120"/>
              </a:rPr>
              <a:t>……</a:t>
            </a:r>
            <a:r>
              <a:rPr lang="zh-TW" altLang="en-US" sz="2200" dirty="0" smtClean="0">
                <a:latin typeface="微軟正黑體" panose="020B0604030504040204" pitchFamily="34" charset="-120"/>
                <a:ea typeface="微軟正黑體" panose="020B0604030504040204" pitchFamily="34" charset="-120"/>
              </a:rPr>
              <a:t>等，把所有資料整理成便利貼。</a:t>
            </a:r>
            <a:endParaRPr lang="en-US" altLang="zh-TW" sz="2200" dirty="0" smtClean="0">
              <a:latin typeface="微軟正黑體" panose="020B0604030504040204" pitchFamily="34" charset="-120"/>
              <a:ea typeface="微軟正黑體" panose="020B0604030504040204" pitchFamily="34" charset="-120"/>
            </a:endParaRPr>
          </a:p>
          <a:p>
            <a:pPr marL="0" indent="0">
              <a:buNone/>
            </a:pPr>
            <a:endParaRPr lang="zh-TW" altLang="en-US" dirty="0"/>
          </a:p>
        </p:txBody>
      </p:sp>
      <p:pic>
        <p:nvPicPr>
          <p:cNvPr id="2050" name="Picture 2" descr="C:\Users\婕嫣\Desktop\105學年度藝術創作\廣達學習計畫照片\P10704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2534993"/>
            <a:ext cx="1742226" cy="130667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婕嫣\Desktop\105學年度藝術創作\廣達學習計畫照片\P10705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12" t="26121" r="28258" b="10962"/>
          <a:stretch/>
        </p:blipFill>
        <p:spPr bwMode="auto">
          <a:xfrm flipH="1">
            <a:off x="5220071" y="3933056"/>
            <a:ext cx="1619932" cy="1417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婕嫣\Desktop\105學年度藝術創作\廣達學習計畫照片\P107057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949" r="27928"/>
          <a:stretch/>
        </p:blipFill>
        <p:spPr bwMode="auto">
          <a:xfrm flipH="1">
            <a:off x="6961728" y="3934463"/>
            <a:ext cx="1930752" cy="140755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婕嫣\Desktop\105學年度藝術創作\廣達學習計畫照片\P107047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332"/>
          <a:stretch/>
        </p:blipFill>
        <p:spPr bwMode="auto">
          <a:xfrm flipH="1">
            <a:off x="5211857" y="5454647"/>
            <a:ext cx="1814716" cy="10706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婕嫣\Desktop\105學年度藝術創作\廣達學習計畫照片\P107047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332"/>
          <a:stretch/>
        </p:blipFill>
        <p:spPr bwMode="auto">
          <a:xfrm flipH="1">
            <a:off x="7149772" y="5454646"/>
            <a:ext cx="1814716" cy="107069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婕嫣\Desktop\105學年度藝術創作\廣達學習計畫照片\P10704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0465" y="2535762"/>
            <a:ext cx="1767048" cy="13252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婕嫣\Desktop\105學年度藝術創作\廣達學習計畫照片\給婕嫣-任務信照片\P107043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1520" y="1052736"/>
            <a:ext cx="2108952" cy="144016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rgbClr val="00B050"/>
                </a:solidFill>
                <a:latin typeface="華康華綜體W5" panose="020B0509000000000000" pitchFamily="49" charset="-120"/>
                <a:ea typeface="華康華綜體W5" panose="020B0509000000000000" pitchFamily="49" charset="-120"/>
              </a:rPr>
              <a:t>小小策展人執行任務</a:t>
            </a:r>
            <a:endParaRPr lang="zh-TW" altLang="en-US" dirty="0">
              <a:solidFill>
                <a:srgbClr val="00B050"/>
              </a:solidFill>
            </a:endParaRPr>
          </a:p>
        </p:txBody>
      </p:sp>
    </p:spTree>
    <p:extLst>
      <p:ext uri="{BB962C8B-B14F-4D97-AF65-F5344CB8AC3E}">
        <p14:creationId xmlns:p14="http://schemas.microsoft.com/office/powerpoint/2010/main" val="28237564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rgbClr val="00B050"/>
                </a:solidFill>
                <a:latin typeface="華康華綜體W5" panose="020B0509000000000000" pitchFamily="49" charset="-120"/>
                <a:ea typeface="華康華綜體W5" panose="020B0509000000000000" pitchFamily="49" charset="-120"/>
              </a:rPr>
              <a:t>蝴蝶生態</a:t>
            </a:r>
          </a:p>
        </p:txBody>
      </p:sp>
      <p:sp>
        <p:nvSpPr>
          <p:cNvPr id="3" name="內容版面配置區 2"/>
          <p:cNvSpPr>
            <a:spLocks noGrp="1"/>
          </p:cNvSpPr>
          <p:nvPr>
            <p:ph idx="1"/>
          </p:nvPr>
        </p:nvSpPr>
        <p:spPr/>
        <p:txBody>
          <a:bodyPr/>
          <a:lstStyle/>
          <a:p>
            <a:pPr marL="0" indent="0">
              <a:buNone/>
            </a:pPr>
            <a:endParaRPr lang="en-US" altLang="zh-TW" dirty="0" smtClean="0"/>
          </a:p>
          <a:p>
            <a:pPr marL="0" indent="0">
              <a:buNone/>
            </a:pPr>
            <a:endParaRPr lang="zh-TW" altLang="en-US" dirty="0"/>
          </a:p>
        </p:txBody>
      </p:sp>
      <p:pic>
        <p:nvPicPr>
          <p:cNvPr id="5123" name="Picture 3" descr="C:\Users\婕嫣\Desktop\105學年度藝術創作\2443582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45" y="1484784"/>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083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a:solidFill>
                  <a:srgbClr val="00B050"/>
                </a:solidFill>
                <a:latin typeface="華康華綜體W5" panose="020B0509000000000000" pitchFamily="49" charset="-120"/>
                <a:ea typeface="華康華綜體W5" panose="020B0509000000000000" pitchFamily="49" charset="-120"/>
              </a:rPr>
              <a:t>小小策展</a:t>
            </a:r>
            <a:r>
              <a:rPr lang="zh-TW" altLang="en-US" dirty="0" smtClean="0">
                <a:solidFill>
                  <a:srgbClr val="00B050"/>
                </a:solidFill>
                <a:latin typeface="華康華綜體W5" panose="020B0509000000000000" pitchFamily="49" charset="-120"/>
                <a:ea typeface="華康華綜體W5" panose="020B0509000000000000" pitchFamily="49" charset="-120"/>
              </a:rPr>
              <a:t>人實務演練</a:t>
            </a:r>
            <a:endParaRPr lang="zh-TW" altLang="en-US" dirty="0">
              <a:solidFill>
                <a:srgbClr val="00B050"/>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a:xfrm>
            <a:off x="457200" y="1340768"/>
            <a:ext cx="3898776" cy="4525963"/>
          </a:xfrm>
        </p:spPr>
        <p:txBody>
          <a:bodyPr>
            <a:normAutofit lnSpcReduction="10000"/>
          </a:bodyPr>
          <a:lstStyle/>
          <a:p>
            <a:r>
              <a:rPr lang="zh-TW" altLang="en-US" b="1" dirty="0">
                <a:solidFill>
                  <a:srgbClr val="00B0F0"/>
                </a:solidFill>
                <a:latin typeface="微軟正黑體" panose="020B0604030504040204" pitchFamily="34" charset="-120"/>
                <a:ea typeface="微軟正黑體" panose="020B0604030504040204" pitchFamily="34" charset="-120"/>
              </a:rPr>
              <a:t>展覽</a:t>
            </a:r>
            <a:r>
              <a:rPr lang="zh-TW" altLang="en-US" b="1" dirty="0" smtClean="0">
                <a:solidFill>
                  <a:srgbClr val="00B0F0"/>
                </a:solidFill>
                <a:latin typeface="微軟正黑體" panose="020B0604030504040204" pitchFamily="34" charset="-120"/>
                <a:ea typeface="微軟正黑體" panose="020B0604030504040204" pitchFamily="34" charset="-120"/>
              </a:rPr>
              <a:t>分區：</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200" dirty="0">
                <a:latin typeface="微軟正黑體" panose="020B0604030504040204" pitchFamily="34" charset="-120"/>
                <a:ea typeface="微軟正黑體" panose="020B0604030504040204" pitchFamily="34" charset="-120"/>
              </a:rPr>
              <a:t>根據自己組</a:t>
            </a:r>
            <a:r>
              <a:rPr lang="zh-TW" altLang="en-US" sz="2200" dirty="0" smtClean="0">
                <a:latin typeface="微軟正黑體" panose="020B0604030504040204" pitchFamily="34" charset="-120"/>
                <a:ea typeface="微軟正黑體" panose="020B0604030504040204" pitchFamily="34" charset="-120"/>
              </a:rPr>
              <a:t>內整理出蝴蝶的生態資料後，並用文字統整組員的想法後，把自己組內各區想要的展區名稱寫在海報紙上。</a:t>
            </a:r>
            <a:endParaRPr lang="en-US" altLang="zh-TW" sz="2200" dirty="0" smtClean="0">
              <a:latin typeface="微軟正黑體" panose="020B0604030504040204" pitchFamily="34" charset="-120"/>
              <a:ea typeface="微軟正黑體" panose="020B0604030504040204" pitchFamily="34" charset="-120"/>
            </a:endParaRPr>
          </a:p>
          <a:p>
            <a:r>
              <a:rPr lang="zh-TW" altLang="en-US" b="1" dirty="0" smtClean="0">
                <a:solidFill>
                  <a:srgbClr val="00B0F0"/>
                </a:solidFill>
                <a:latin typeface="微軟正黑體" panose="020B0604030504040204" pitchFamily="34" charset="-120"/>
                <a:ea typeface="微軟正黑體" panose="020B0604030504040204" pitchFamily="34" charset="-120"/>
              </a:rPr>
              <a:t>發表</a:t>
            </a:r>
            <a:r>
              <a:rPr lang="zh-TW" altLang="en-US" b="1" dirty="0">
                <a:solidFill>
                  <a:srgbClr val="00B0F0"/>
                </a:solidFill>
                <a:latin typeface="微軟正黑體" panose="020B0604030504040204" pitchFamily="34" charset="-120"/>
                <a:ea typeface="微軟正黑體" panose="020B0604030504040204" pitchFamily="34" charset="-120"/>
              </a:rPr>
              <a:t>想法</a:t>
            </a:r>
            <a:r>
              <a:rPr lang="zh-TW" altLang="en-US" b="1" dirty="0" smtClean="0">
                <a:solidFill>
                  <a:srgbClr val="00B0F0"/>
                </a:solidFill>
                <a:latin typeface="微軟正黑體" panose="020B0604030504040204" pitchFamily="34" charset="-120"/>
                <a:ea typeface="微軟正黑體" panose="020B0604030504040204" pitchFamily="34" charset="-120"/>
              </a:rPr>
              <a:t>：</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200" dirty="0" smtClean="0">
                <a:latin typeface="微軟正黑體" panose="020B0604030504040204" pitchFamily="34" charset="-120"/>
                <a:ea typeface="微軟正黑體" panose="020B0604030504040204" pitchFamily="34" charset="-120"/>
              </a:rPr>
              <a:t>各組上台介紹自己發想的創意展區名稱，並進行拉票。</a:t>
            </a:r>
            <a:endParaRPr lang="en-US" altLang="zh-TW" sz="2200" dirty="0" smtClean="0">
              <a:latin typeface="微軟正黑體" panose="020B0604030504040204" pitchFamily="34" charset="-120"/>
              <a:ea typeface="微軟正黑體" panose="020B0604030504040204" pitchFamily="34" charset="-120"/>
            </a:endParaRPr>
          </a:p>
          <a:p>
            <a:r>
              <a:rPr lang="zh-TW" altLang="en-US" b="1" dirty="0" smtClean="0">
                <a:solidFill>
                  <a:srgbClr val="00B0F0"/>
                </a:solidFill>
                <a:latin typeface="微軟正黑體" panose="020B0604030504040204" pitchFamily="34" charset="-120"/>
                <a:ea typeface="微軟正黑體" panose="020B0604030504040204" pitchFamily="34" charset="-120"/>
              </a:rPr>
              <a:t>票選名稱：</a:t>
            </a:r>
            <a:endParaRPr lang="en-US" altLang="zh-TW" b="1" dirty="0" smtClean="0">
              <a:solidFill>
                <a:srgbClr val="00B0F0"/>
              </a:solidFill>
              <a:latin typeface="微軟正黑體" panose="020B0604030504040204" pitchFamily="34" charset="-120"/>
              <a:ea typeface="微軟正黑體" panose="020B0604030504040204" pitchFamily="34" charset="-120"/>
            </a:endParaRPr>
          </a:p>
          <a:p>
            <a:pPr marL="0" indent="0">
              <a:buNone/>
            </a:pPr>
            <a:r>
              <a:rPr lang="zh-TW" altLang="en-US" sz="2200" dirty="0">
                <a:latin typeface="微軟正黑體" panose="020B0604030504040204" pitchFamily="34" charset="-120"/>
                <a:ea typeface="微軟正黑體" panose="020B0604030504040204" pitchFamily="34" charset="-120"/>
              </a:rPr>
              <a:t>由全</a:t>
            </a:r>
            <a:r>
              <a:rPr lang="zh-TW" altLang="en-US" sz="2200" dirty="0" smtClean="0">
                <a:latin typeface="微軟正黑體" panose="020B0604030504040204" pitchFamily="34" charset="-120"/>
                <a:ea typeface="微軟正黑體" panose="020B0604030504040204" pitchFamily="34" charset="-120"/>
              </a:rPr>
              <a:t>班</a:t>
            </a:r>
            <a:r>
              <a:rPr lang="zh-TW" altLang="en-US" sz="2200" dirty="0">
                <a:latin typeface="微軟正黑體" panose="020B0604030504040204" pitchFamily="34" charset="-120"/>
                <a:ea typeface="微軟正黑體" panose="020B0604030504040204" pitchFamily="34" charset="-120"/>
              </a:rPr>
              <a:t>一起</a:t>
            </a:r>
            <a:r>
              <a:rPr lang="zh-TW" altLang="en-US" sz="2200" dirty="0" smtClean="0">
                <a:latin typeface="微軟正黑體" panose="020B0604030504040204" pitchFamily="34" charset="-120"/>
                <a:ea typeface="微軟正黑體" panose="020B0604030504040204" pitchFamily="34" charset="-120"/>
              </a:rPr>
              <a:t>投票選出自己所喜愛的各展區名稱，並且討論決定展品製作物與展覽內容。</a:t>
            </a:r>
            <a:endParaRPr lang="zh-TW" altLang="en-US" sz="2200" dirty="0">
              <a:latin typeface="微軟正黑體" panose="020B0604030504040204" pitchFamily="34" charset="-120"/>
              <a:ea typeface="微軟正黑體" panose="020B0604030504040204" pitchFamily="34" charset="-120"/>
            </a:endParaRPr>
          </a:p>
        </p:txBody>
      </p:sp>
      <p:pic>
        <p:nvPicPr>
          <p:cNvPr id="3074" name="Picture 2" descr="C:\Users\婕嫣\Desktop\105學年度藝術創作\廣達學習計畫照片\P10704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241545"/>
            <a:ext cx="2264597" cy="169844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婕嫣\Desktop\105學年度藝術創作\廣達學習計畫照片\P107049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21"/>
          <a:stretch/>
        </p:blipFill>
        <p:spPr bwMode="auto">
          <a:xfrm>
            <a:off x="4355976" y="1270777"/>
            <a:ext cx="2264597" cy="16692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婕嫣\Desktop\105學年度藝術創作\廣達學習計畫照片\P107054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677" t="23267"/>
          <a:stretch/>
        </p:blipFill>
        <p:spPr bwMode="auto">
          <a:xfrm>
            <a:off x="4355976" y="2996952"/>
            <a:ext cx="2213791" cy="158614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婕嫣\Desktop\105學年度藝術創作\廣達學習計畫照片\P107057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297" b="13512"/>
          <a:stretch/>
        </p:blipFill>
        <p:spPr bwMode="auto">
          <a:xfrm>
            <a:off x="6660232" y="4653136"/>
            <a:ext cx="2210373" cy="12796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婕嫣\Desktop\105學年度藝術創作\廣達學習計畫照片\P107057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373" r="519" b="16015"/>
          <a:stretch/>
        </p:blipFill>
        <p:spPr bwMode="auto">
          <a:xfrm>
            <a:off x="4355976" y="4653136"/>
            <a:ext cx="2264019" cy="122231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婕嫣\Desktop\105學年度藝術創作\廣達學習計畫照片\P107052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568" t="21747"/>
          <a:stretch/>
        </p:blipFill>
        <p:spPr bwMode="auto">
          <a:xfrm>
            <a:off x="6610634" y="2996952"/>
            <a:ext cx="2281846" cy="158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918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rgbClr val="00B050"/>
                </a:solidFill>
                <a:latin typeface="華康華綜體W5" panose="020B0509000000000000" pitchFamily="49" charset="-120"/>
                <a:ea typeface="華康華綜體W5" panose="020B0509000000000000" pitchFamily="49" charset="-120"/>
              </a:rPr>
              <a:t>五大展區</a:t>
            </a:r>
            <a:endParaRPr lang="zh-TW" altLang="en-US" dirty="0">
              <a:solidFill>
                <a:srgbClr val="00B050"/>
              </a:solidFill>
              <a:latin typeface="華康華綜體W5" panose="020B0509000000000000" pitchFamily="49" charset="-120"/>
              <a:ea typeface="華康華綜體W5" panose="020B0509000000000000" pitchFamily="49" charset="-120"/>
            </a:endParaRPr>
          </a:p>
        </p:txBody>
      </p:sp>
      <p:sp>
        <p:nvSpPr>
          <p:cNvPr id="3" name="內容版面配置區 2"/>
          <p:cNvSpPr>
            <a:spLocks noGrp="1"/>
          </p:cNvSpPr>
          <p:nvPr>
            <p:ph idx="1"/>
          </p:nvPr>
        </p:nvSpPr>
        <p:spPr/>
        <p:txBody>
          <a:bodyPr/>
          <a:lstStyle/>
          <a:p>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3359491818"/>
              </p:ext>
            </p:extLst>
          </p:nvPr>
        </p:nvGraphicFramePr>
        <p:xfrm>
          <a:off x="395535" y="1396998"/>
          <a:ext cx="8352930" cy="4408266"/>
        </p:xfrm>
        <a:graphic>
          <a:graphicData uri="http://schemas.openxmlformats.org/drawingml/2006/table">
            <a:tbl>
              <a:tblPr firstRow="1" bandRow="1">
                <a:tableStyleId>{F5AB1C69-6EDB-4FF4-983F-18BD219EF322}</a:tableStyleId>
              </a:tblPr>
              <a:tblGrid>
                <a:gridCol w="1728193"/>
                <a:gridCol w="2664296"/>
                <a:gridCol w="3960441"/>
              </a:tblGrid>
              <a:tr h="734711">
                <a:tc>
                  <a:txBody>
                    <a:bodyPr/>
                    <a:lstStyle/>
                    <a:p>
                      <a:pPr algn="ctr"/>
                      <a:r>
                        <a:rPr lang="zh-TW" altLang="en-US" sz="3200" dirty="0" smtClean="0">
                          <a:latin typeface="微軟正黑體" panose="020B0604030504040204" pitchFamily="34" charset="-120"/>
                          <a:ea typeface="微軟正黑體" panose="020B0604030504040204" pitchFamily="34" charset="-120"/>
                        </a:rPr>
                        <a:t>階段</a:t>
                      </a:r>
                      <a:endParaRPr lang="zh-TW" altLang="en-US" sz="32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dirty="0" smtClean="0">
                          <a:latin typeface="微軟正黑體" panose="020B0604030504040204" pitchFamily="34" charset="-120"/>
                          <a:ea typeface="微軟正黑體" panose="020B0604030504040204" pitchFamily="34" charset="-120"/>
                        </a:rPr>
                        <a:t>展區名</a:t>
                      </a:r>
                      <a:endParaRPr lang="zh-TW" altLang="en-US" sz="32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dirty="0" smtClean="0">
                          <a:latin typeface="微軟正黑體" panose="020B0604030504040204" pitchFamily="34" charset="-120"/>
                          <a:ea typeface="微軟正黑體" panose="020B0604030504040204" pitchFamily="34" charset="-120"/>
                        </a:rPr>
                        <a:t>內容</a:t>
                      </a:r>
                      <a:endParaRPr lang="zh-TW" altLang="en-US" sz="3200" dirty="0">
                        <a:latin typeface="微軟正黑體" panose="020B0604030504040204" pitchFamily="34" charset="-120"/>
                        <a:ea typeface="微軟正黑體" panose="020B0604030504040204" pitchFamily="34" charset="-120"/>
                      </a:endParaRPr>
                    </a:p>
                  </a:txBody>
                  <a:tcPr anchor="ctr"/>
                </a:tc>
              </a:tr>
              <a:tr h="734711">
                <a:tc>
                  <a:txBody>
                    <a:bodyPr/>
                    <a:lstStyle/>
                    <a:p>
                      <a:r>
                        <a:rPr lang="zh-TW" altLang="en-US" sz="2400" dirty="0" smtClean="0">
                          <a:latin typeface="微軟正黑體" panose="020B0604030504040204" pitchFamily="34" charset="-120"/>
                          <a:ea typeface="微軟正黑體" panose="020B0604030504040204" pitchFamily="34" charset="-120"/>
                        </a:rPr>
                        <a:t>出生</a:t>
                      </a:r>
                      <a:endParaRPr lang="zh-TW" altLang="en-US" sz="24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b="1" dirty="0" smtClean="0">
                          <a:solidFill>
                            <a:schemeClr val="tx1"/>
                          </a:solidFill>
                          <a:latin typeface="微軟正黑體" panose="020B0604030504040204" pitchFamily="34" charset="-120"/>
                          <a:ea typeface="微軟正黑體" panose="020B0604030504040204" pitchFamily="34" charset="-120"/>
                        </a:rPr>
                        <a:t>生日快樂</a:t>
                      </a:r>
                      <a:endParaRPr lang="zh-TW" altLang="en-US" sz="32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dirty="0" smtClean="0">
                          <a:latin typeface="微軟正黑體" panose="020B0604030504040204" pitchFamily="34" charset="-120"/>
                          <a:ea typeface="微軟正黑體" panose="020B0604030504040204" pitchFamily="34" charset="-120"/>
                        </a:rPr>
                        <a:t>毛毛蟲奮力衝破外殼，發現許多同伴和他一樣，期待著新生的喜悅。</a:t>
                      </a:r>
                      <a:endParaRPr lang="zh-TW" altLang="en-US" dirty="0">
                        <a:latin typeface="微軟正黑體" panose="020B0604030504040204" pitchFamily="34" charset="-120"/>
                        <a:ea typeface="微軟正黑體" panose="020B0604030504040204" pitchFamily="34" charset="-120"/>
                      </a:endParaRPr>
                    </a:p>
                  </a:txBody>
                  <a:tcPr anchor="ctr"/>
                </a:tc>
              </a:tr>
              <a:tr h="734711">
                <a:tc>
                  <a:txBody>
                    <a:bodyPr/>
                    <a:lstStyle/>
                    <a:p>
                      <a:r>
                        <a:rPr lang="zh-TW" altLang="en-US" sz="2400" dirty="0" smtClean="0">
                          <a:latin typeface="微軟正黑體" panose="020B0604030504040204" pitchFamily="34" charset="-120"/>
                          <a:ea typeface="微軟正黑體" panose="020B0604030504040204" pitchFamily="34" charset="-120"/>
                        </a:rPr>
                        <a:t>成長</a:t>
                      </a:r>
                      <a:endParaRPr lang="zh-TW" altLang="en-US" sz="24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b="1" dirty="0" smtClean="0">
                          <a:solidFill>
                            <a:schemeClr val="tx1"/>
                          </a:solidFill>
                          <a:latin typeface="微軟正黑體" panose="020B0604030504040204" pitchFamily="34" charset="-120"/>
                          <a:ea typeface="微軟正黑體" panose="020B0604030504040204" pitchFamily="34" charset="-120"/>
                        </a:rPr>
                        <a:t>呷霸霸</a:t>
                      </a:r>
                      <a:endParaRPr lang="zh-TW" altLang="en-US" sz="32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dirty="0" smtClean="0">
                          <a:latin typeface="微軟正黑體" panose="020B0604030504040204" pitchFamily="34" charset="-120"/>
                          <a:ea typeface="微軟正黑體" panose="020B0604030504040204" pitchFamily="34" charset="-120"/>
                        </a:rPr>
                        <a:t>能量的補給是迎接美麗的必要條件，毛毛蟲嘗遍生活周遭的美食。</a:t>
                      </a:r>
                      <a:endParaRPr lang="zh-TW" altLang="en-US" dirty="0">
                        <a:latin typeface="微軟正黑體" panose="020B0604030504040204" pitchFamily="34" charset="-120"/>
                        <a:ea typeface="微軟正黑體" panose="020B0604030504040204" pitchFamily="34" charset="-120"/>
                      </a:endParaRPr>
                    </a:p>
                  </a:txBody>
                  <a:tcPr anchor="ctr"/>
                </a:tc>
              </a:tr>
              <a:tr h="734711">
                <a:tc>
                  <a:txBody>
                    <a:bodyPr/>
                    <a:lstStyle/>
                    <a:p>
                      <a:r>
                        <a:rPr lang="zh-TW" altLang="en-US" sz="2400" dirty="0" smtClean="0">
                          <a:latin typeface="微軟正黑體" panose="020B0604030504040204" pitchFamily="34" charset="-120"/>
                          <a:ea typeface="微軟正黑體" panose="020B0604030504040204" pitchFamily="34" charset="-120"/>
                        </a:rPr>
                        <a:t>朋友與敵人</a:t>
                      </a:r>
                      <a:endParaRPr lang="zh-TW" altLang="en-US" sz="24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b="1" dirty="0" smtClean="0">
                          <a:solidFill>
                            <a:schemeClr val="tx1"/>
                          </a:solidFill>
                          <a:latin typeface="微軟正黑體" panose="020B0604030504040204" pitchFamily="34" charset="-120"/>
                          <a:ea typeface="微軟正黑體" panose="020B0604030504040204" pitchFamily="34" charset="-120"/>
                        </a:rPr>
                        <a:t>生存殊死戰</a:t>
                      </a:r>
                      <a:endParaRPr lang="zh-TW" altLang="en-US" sz="32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dirty="0" smtClean="0">
                          <a:latin typeface="微軟正黑體" panose="020B0604030504040204" pitchFamily="34" charset="-120"/>
                          <a:ea typeface="微軟正黑體" panose="020B0604030504040204" pitchFamily="34" charset="-120"/>
                        </a:rPr>
                        <a:t>朋友與敵人的衝擊，讓毛毛蟲的生活充滿驚奇與恐懼。</a:t>
                      </a:r>
                      <a:endParaRPr lang="zh-TW" altLang="en-US" dirty="0">
                        <a:latin typeface="微軟正黑體" panose="020B0604030504040204" pitchFamily="34" charset="-120"/>
                        <a:ea typeface="微軟正黑體" panose="020B0604030504040204" pitchFamily="34" charset="-120"/>
                      </a:endParaRPr>
                    </a:p>
                  </a:txBody>
                  <a:tcPr anchor="ctr"/>
                </a:tc>
              </a:tr>
              <a:tr h="734711">
                <a:tc>
                  <a:txBody>
                    <a:bodyPr/>
                    <a:lstStyle/>
                    <a:p>
                      <a:r>
                        <a:rPr lang="zh-TW" altLang="en-US" sz="2400" dirty="0" smtClean="0">
                          <a:latin typeface="微軟正黑體" panose="020B0604030504040204" pitchFamily="34" charset="-120"/>
                          <a:ea typeface="微軟正黑體" panose="020B0604030504040204" pitchFamily="34" charset="-120"/>
                        </a:rPr>
                        <a:t>結蛹</a:t>
                      </a:r>
                      <a:endParaRPr lang="zh-TW" altLang="en-US" sz="24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b="1" dirty="0" smtClean="0">
                          <a:solidFill>
                            <a:schemeClr val="tx1"/>
                          </a:solidFill>
                          <a:latin typeface="微軟正黑體" panose="020B0604030504040204" pitchFamily="34" charset="-120"/>
                          <a:ea typeface="微軟正黑體" panose="020B0604030504040204" pitchFamily="34" charset="-120"/>
                        </a:rPr>
                        <a:t>成年禮</a:t>
                      </a:r>
                      <a:endParaRPr lang="zh-TW" altLang="en-US" sz="32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微軟正黑體" panose="020B0604030504040204" pitchFamily="34" charset="-120"/>
                          <a:ea typeface="微軟正黑體" panose="020B0604030504040204" pitchFamily="34" charset="-120"/>
                        </a:rPr>
                        <a:t>對生命的禮讚，讓毛毛蟲以崇敬的心迎接蛻變所帶來的重生與希望。</a:t>
                      </a:r>
                    </a:p>
                  </a:txBody>
                  <a:tcPr anchor="ctr"/>
                </a:tc>
              </a:tr>
              <a:tr h="734711">
                <a:tc>
                  <a:txBody>
                    <a:bodyPr/>
                    <a:lstStyle/>
                    <a:p>
                      <a:r>
                        <a:rPr lang="zh-TW" altLang="en-US" sz="2400" dirty="0" smtClean="0">
                          <a:latin typeface="微軟正黑體" panose="020B0604030504040204" pitchFamily="34" charset="-120"/>
                          <a:ea typeface="微軟正黑體" panose="020B0604030504040204" pitchFamily="34" charset="-120"/>
                        </a:rPr>
                        <a:t>蝴蝶</a:t>
                      </a:r>
                      <a:endParaRPr lang="zh-TW" altLang="en-US" sz="24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b="1" dirty="0" smtClean="0">
                          <a:solidFill>
                            <a:schemeClr val="tx1"/>
                          </a:solidFill>
                          <a:latin typeface="微軟正黑體" panose="020B0604030504040204" pitchFamily="34" charset="-120"/>
                          <a:ea typeface="微軟正黑體" panose="020B0604030504040204" pitchFamily="34" charset="-120"/>
                        </a:rPr>
                        <a:t>蛻變</a:t>
                      </a:r>
                      <a:r>
                        <a:rPr lang="en-US" altLang="zh-TW" sz="3200" b="1" dirty="0" smtClean="0">
                          <a:solidFill>
                            <a:schemeClr val="tx1"/>
                          </a:solidFill>
                          <a:latin typeface="微軟正黑體" panose="020B0604030504040204" pitchFamily="34" charset="-120"/>
                          <a:ea typeface="微軟正黑體" panose="020B0604030504040204" pitchFamily="34" charset="-120"/>
                        </a:rPr>
                        <a:t>‧</a:t>
                      </a:r>
                      <a:r>
                        <a:rPr lang="zh-TW" altLang="en-US" sz="3200" b="1" dirty="0" smtClean="0">
                          <a:solidFill>
                            <a:schemeClr val="tx1"/>
                          </a:solidFill>
                          <a:latin typeface="微軟正黑體" panose="020B0604030504040204" pitchFamily="34" charset="-120"/>
                          <a:ea typeface="微軟正黑體" panose="020B0604030504040204" pitchFamily="34" charset="-120"/>
                        </a:rPr>
                        <a:t>新生</a:t>
                      </a:r>
                      <a:endParaRPr lang="zh-TW" altLang="en-US" sz="32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r>
                        <a:rPr lang="zh-TW" altLang="en-US" dirty="0" smtClean="0">
                          <a:latin typeface="微軟正黑體" panose="020B0604030504040204" pitchFamily="34" charset="-120"/>
                          <a:ea typeface="微軟正黑體" panose="020B0604030504040204" pitchFamily="34" charset="-120"/>
                        </a:rPr>
                        <a:t>破繭而出，展翅飛翔，盡情揮灑美麗，妝點大地的多彩。</a:t>
                      </a:r>
                      <a:endParaRPr lang="zh-TW" altLang="en-US" dirty="0">
                        <a:latin typeface="微軟正黑體" panose="020B0604030504040204" pitchFamily="34" charset="-120"/>
                        <a:ea typeface="微軟正黑體" panose="020B0604030504040204" pitchFamily="34" charset="-120"/>
                      </a:endParaRPr>
                    </a:p>
                  </a:txBody>
                  <a:tcPr anchor="ctr"/>
                </a:tc>
              </a:tr>
            </a:tbl>
          </a:graphicData>
        </a:graphic>
      </p:graphicFrame>
    </p:spTree>
    <p:extLst>
      <p:ext uri="{BB962C8B-B14F-4D97-AF65-F5344CB8AC3E}">
        <p14:creationId xmlns:p14="http://schemas.microsoft.com/office/powerpoint/2010/main" val="3777416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婕嫣\Desktop\105學年度藝術創作\@PPT\內頁背景無蟲.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dirty="0" smtClean="0">
                <a:solidFill>
                  <a:schemeClr val="accent6"/>
                </a:solidFill>
                <a:latin typeface="華康華綜體W5" panose="020B0509000000000000" pitchFamily="49" charset="-120"/>
                <a:ea typeface="華康華綜體W5" panose="020B0509000000000000" pitchFamily="49" charset="-120"/>
              </a:rPr>
              <a:t>導讀</a:t>
            </a:r>
            <a:endParaRPr lang="zh-TW" altLang="en-US" dirty="0">
              <a:solidFill>
                <a:schemeClr val="accent6"/>
              </a:solidFill>
              <a:latin typeface="華康華綜體W5" panose="020B0509000000000000" pitchFamily="49" charset="-120"/>
              <a:ea typeface="華康華綜體W5" panose="020B0509000000000000" pitchFamily="49" charset="-120"/>
            </a:endParaRPr>
          </a:p>
        </p:txBody>
      </p:sp>
      <p:sp>
        <p:nvSpPr>
          <p:cNvPr id="7" name="內容版面配置區 2"/>
          <p:cNvSpPr txBox="1">
            <a:spLocks/>
          </p:cNvSpPr>
          <p:nvPr/>
        </p:nvSpPr>
        <p:spPr>
          <a:xfrm>
            <a:off x="457200" y="3459659"/>
            <a:ext cx="4412827" cy="23328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ltLang="zh-TW" dirty="0"/>
          </a:p>
        </p:txBody>
      </p:sp>
      <p:pic>
        <p:nvPicPr>
          <p:cNvPr id="3076" name="Picture 4" descr="C:\Users\婕嫣\Desktop\105學年度藝術創作\1325527804-2602054403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225" y="4725144"/>
            <a:ext cx="2425150" cy="122335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婕嫣\Desktop\105學年度藝術創作\eric-carle-developmental-teether-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3645024"/>
            <a:ext cx="2277504" cy="10886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婕嫣\Desktop\105學年度藝術創作\8769-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4" t="16563" r="-1084" b="17884"/>
          <a:stretch/>
        </p:blipFill>
        <p:spPr bwMode="auto">
          <a:xfrm>
            <a:off x="135325" y="4384990"/>
            <a:ext cx="2276435" cy="14922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婕嫣\Desktop\105學年度藝術創作\300_0301.jpg"/>
          <p:cNvPicPr>
            <a:picLocks noChangeAspect="1" noChangeArrowheads="1"/>
          </p:cNvPicPr>
          <p:nvPr/>
        </p:nvPicPr>
        <p:blipFill rotWithShape="1">
          <a:blip r:embed="rId6">
            <a:extLst>
              <a:ext uri="{28A0092B-C50C-407E-A947-70E740481C1C}">
                <a14:useLocalDpi xmlns:a14="http://schemas.microsoft.com/office/drawing/2010/main" val="0"/>
              </a:ext>
            </a:extLst>
          </a:blip>
          <a:srcRect t="14477" b="18475"/>
          <a:stretch/>
        </p:blipFill>
        <p:spPr bwMode="auto">
          <a:xfrm rot="21038708">
            <a:off x="2272064" y="3987838"/>
            <a:ext cx="2587968" cy="17351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婕嫣\Desktop\105學年度藝術創作\_sE_986034343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4841312"/>
            <a:ext cx="2091225" cy="1144946"/>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539552" y="1340768"/>
            <a:ext cx="8085235" cy="4752528"/>
          </a:xfrm>
        </p:spPr>
        <p:txBody>
          <a:bodyPr>
            <a:normAutofit/>
          </a:bodyPr>
          <a:lstStyle/>
          <a:p>
            <a:r>
              <a:rPr lang="zh-TW" altLang="en-US" b="1" dirty="0" smtClean="0">
                <a:solidFill>
                  <a:srgbClr val="00B0F0"/>
                </a:solidFill>
                <a:effectLst/>
                <a:latin typeface="微軟正黑體" panose="020B0604030504040204" pitchFamily="34" charset="-120"/>
                <a:ea typeface="微軟正黑體" panose="020B0604030504040204" pitchFamily="34" charset="-120"/>
              </a:rPr>
              <a:t>好餓的毛毛蟲</a:t>
            </a:r>
            <a:r>
              <a:rPr lang="zh-TW" altLang="en-US" sz="2800" dirty="0" smtClean="0">
                <a:effectLst/>
                <a:latin typeface="微軟正黑體" panose="020B0604030504040204" pitchFamily="34" charset="-120"/>
                <a:ea typeface="微軟正黑體" panose="020B0604030504040204" pitchFamily="34" charset="-120"/>
              </a:rPr>
              <a:t>這本繪本出自</a:t>
            </a:r>
            <a:r>
              <a:rPr lang="zh-TW" altLang="en-US" sz="2800" b="1" dirty="0" smtClean="0">
                <a:effectLst/>
                <a:latin typeface="微軟正黑體" panose="020B0604030504040204" pitchFamily="34" charset="-120"/>
                <a:ea typeface="微軟正黑體" panose="020B0604030504040204" pitchFamily="34" charset="-120"/>
              </a:rPr>
              <a:t>艾瑞．卡爾</a:t>
            </a:r>
            <a:r>
              <a:rPr lang="zh-TW" altLang="en-US" sz="2800" dirty="0" smtClean="0">
                <a:effectLst/>
                <a:latin typeface="微軟正黑體" panose="020B0604030504040204" pitchFamily="34" charset="-120"/>
                <a:ea typeface="微軟正黑體" panose="020B0604030504040204" pitchFamily="34" charset="-120"/>
              </a:rPr>
              <a:t>的筆下，擁有全世界</a:t>
            </a:r>
            <a:r>
              <a:rPr lang="en-US" altLang="zh-TW" sz="2800" dirty="0" smtClean="0">
                <a:effectLst/>
                <a:latin typeface="微軟正黑體" panose="020B0604030504040204" pitchFamily="34" charset="-120"/>
                <a:ea typeface="微軟正黑體" panose="020B0604030504040204" pitchFamily="34" charset="-120"/>
              </a:rPr>
              <a:t>50</a:t>
            </a:r>
            <a:r>
              <a:rPr lang="zh-TW" altLang="en-US" sz="2800" dirty="0" smtClean="0">
                <a:effectLst/>
                <a:latin typeface="微軟正黑體" panose="020B0604030504040204" pitchFamily="34" charset="-120"/>
                <a:ea typeface="微軟正黑體" panose="020B0604030504040204" pitchFamily="34" charset="-120"/>
              </a:rPr>
              <a:t>多個國家的小書迷，也授權超過</a:t>
            </a:r>
            <a:r>
              <a:rPr lang="en-US" altLang="zh-TW" sz="2800" dirty="0" smtClean="0">
                <a:effectLst/>
                <a:latin typeface="微軟正黑體" panose="020B0604030504040204" pitchFamily="34" charset="-120"/>
                <a:ea typeface="微軟正黑體" panose="020B0604030504040204" pitchFamily="34" charset="-120"/>
              </a:rPr>
              <a:t>60</a:t>
            </a:r>
            <a:r>
              <a:rPr lang="zh-TW" altLang="en-US" sz="2800" dirty="0" smtClean="0">
                <a:effectLst/>
                <a:latin typeface="微軟正黑體" panose="020B0604030504040204" pitchFamily="34" charset="-120"/>
                <a:ea typeface="微軟正黑體" panose="020B0604030504040204" pitchFamily="34" charset="-120"/>
              </a:rPr>
              <a:t>種語言版本出版，深受大小朋友喜愛。</a:t>
            </a:r>
            <a:endParaRPr lang="en-US" altLang="zh-TW" sz="2800" dirty="0" smtClean="0">
              <a:effectLst/>
              <a:latin typeface="微軟正黑體" panose="020B0604030504040204" pitchFamily="34" charset="-120"/>
              <a:ea typeface="微軟正黑體" panose="020B0604030504040204" pitchFamily="34" charset="-120"/>
            </a:endParaRPr>
          </a:p>
          <a:p>
            <a:r>
              <a:rPr lang="zh-TW" altLang="en-US" sz="2800" dirty="0" smtClean="0">
                <a:effectLst/>
                <a:latin typeface="微軟正黑體" panose="020B0604030504040204" pitchFamily="34" charset="-120"/>
                <a:ea typeface="微軟正黑體" panose="020B0604030504040204" pitchFamily="34" charset="-120"/>
              </a:rPr>
              <a:t>他也擅長在豐富的童趣中，展現對生命的讚嘆，當毛毛蟲一路吃啊吃、最後蛻變成美麗的蝴蝶時，生命的可貴多麼令人喜悅。</a:t>
            </a:r>
          </a:p>
        </p:txBody>
      </p:sp>
    </p:spTree>
    <p:extLst>
      <p:ext uri="{BB962C8B-B14F-4D97-AF65-F5344CB8AC3E}">
        <p14:creationId xmlns:p14="http://schemas.microsoft.com/office/powerpoint/2010/main" val="32169377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1997</TotalTime>
  <Words>1530</Words>
  <Application>Microsoft Office PowerPoint</Application>
  <PresentationFormat>如螢幕大小 (4:3)</PresentationFormat>
  <Paragraphs>168</Paragraphs>
  <Slides>28</Slides>
  <Notes>0</Notes>
  <HiddenSlides>0</HiddenSlides>
  <MMClips>0</MMClips>
  <ScaleCrop>false</ScaleCrop>
  <HeadingPairs>
    <vt:vector size="4" baseType="variant">
      <vt:variant>
        <vt:lpstr>佈景主題</vt:lpstr>
      </vt:variant>
      <vt:variant>
        <vt:i4>1</vt:i4>
      </vt:variant>
      <vt:variant>
        <vt:lpstr>投影片標題</vt:lpstr>
      </vt:variant>
      <vt:variant>
        <vt:i4>28</vt:i4>
      </vt:variant>
    </vt:vector>
  </HeadingPairs>
  <TitlesOfParts>
    <vt:vector size="29" baseType="lpstr">
      <vt:lpstr>Office 佈景主題</vt:lpstr>
      <vt:lpstr>PowerPoint 簡報</vt:lpstr>
      <vt:lpstr>與廣達文教基金會合作</vt:lpstr>
      <vt:lpstr>主題</vt:lpstr>
      <vt:lpstr>誰是策展人</vt:lpstr>
      <vt:lpstr>小小策展人執行任務</vt:lpstr>
      <vt:lpstr>蝴蝶生態</vt:lpstr>
      <vt:lpstr>小小策展人實務演練</vt:lpstr>
      <vt:lpstr>五大展區</vt:lpstr>
      <vt:lpstr>導讀</vt:lpstr>
      <vt:lpstr>導讀</vt:lpstr>
      <vt:lpstr>幼兒園-1</vt:lpstr>
      <vt:lpstr>幼兒園-2</vt:lpstr>
      <vt:lpstr>一年級</vt:lpstr>
      <vt:lpstr>二年級-1</vt:lpstr>
      <vt:lpstr>二年級-2</vt:lpstr>
      <vt:lpstr>三年級-1</vt:lpstr>
      <vt:lpstr>三年級-2</vt:lpstr>
      <vt:lpstr>四年級-1</vt:lpstr>
      <vt:lpstr>四年級-2</vt:lpstr>
      <vt:lpstr>五年級-1</vt:lpstr>
      <vt:lpstr>五年級-2</vt:lpstr>
      <vt:lpstr>六年級-1</vt:lpstr>
      <vt:lpstr>六年級-2</vt:lpstr>
      <vt:lpstr>其他</vt:lpstr>
      <vt:lpstr>展場呈現</vt:lpstr>
      <vt:lpstr>導覽地圖</vt:lpstr>
      <vt:lpstr>分享</vt:lpstr>
      <vt:lpstr>謝謝大家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王婕嫣</dc:creator>
  <cp:lastModifiedBy>王婕嫣</cp:lastModifiedBy>
  <cp:revision>88</cp:revision>
  <dcterms:created xsi:type="dcterms:W3CDTF">2016-10-09T07:27:33Z</dcterms:created>
  <dcterms:modified xsi:type="dcterms:W3CDTF">2016-10-12T02:43:27Z</dcterms:modified>
</cp:coreProperties>
</file>