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sldIdLst>
    <p:sldId id="256" r:id="rId2"/>
    <p:sldId id="257" r:id="rId3"/>
    <p:sldId id="299" r:id="rId4"/>
    <p:sldId id="258" r:id="rId5"/>
    <p:sldId id="273" r:id="rId6"/>
    <p:sldId id="311" r:id="rId7"/>
    <p:sldId id="262" r:id="rId8"/>
    <p:sldId id="266" r:id="rId9"/>
    <p:sldId id="312" r:id="rId10"/>
    <p:sldId id="277" r:id="rId11"/>
    <p:sldId id="313" r:id="rId12"/>
    <p:sldId id="259" r:id="rId13"/>
    <p:sldId id="275" r:id="rId14"/>
    <p:sldId id="289" r:id="rId15"/>
    <p:sldId id="268" r:id="rId16"/>
    <p:sldId id="267" r:id="rId17"/>
    <p:sldId id="298" r:id="rId18"/>
    <p:sldId id="271" r:id="rId19"/>
    <p:sldId id="272" r:id="rId20"/>
    <p:sldId id="261" r:id="rId21"/>
    <p:sldId id="260" r:id="rId22"/>
    <p:sldId id="290" r:id="rId23"/>
    <p:sldId id="269" r:id="rId24"/>
    <p:sldId id="316" r:id="rId25"/>
    <p:sldId id="291" r:id="rId26"/>
    <p:sldId id="270" r:id="rId27"/>
    <p:sldId id="300" r:id="rId28"/>
    <p:sldId id="315" r:id="rId29"/>
    <p:sldId id="319" r:id="rId30"/>
    <p:sldId id="265" r:id="rId31"/>
    <p:sldId id="301" r:id="rId32"/>
    <p:sldId id="293" r:id="rId33"/>
    <p:sldId id="302" r:id="rId34"/>
    <p:sldId id="297" r:id="rId35"/>
    <p:sldId id="303" r:id="rId36"/>
    <p:sldId id="286" r:id="rId37"/>
    <p:sldId id="284" r:id="rId38"/>
    <p:sldId id="295" r:id="rId39"/>
    <p:sldId id="304" r:id="rId40"/>
    <p:sldId id="287" r:id="rId41"/>
    <p:sldId id="288" r:id="rId42"/>
    <p:sldId id="305" r:id="rId43"/>
    <p:sldId id="292" r:id="rId44"/>
    <p:sldId id="264" r:id="rId45"/>
    <p:sldId id="306" r:id="rId46"/>
    <p:sldId id="279" r:id="rId47"/>
    <p:sldId id="285" r:id="rId48"/>
    <p:sldId id="307" r:id="rId49"/>
    <p:sldId id="317" r:id="rId50"/>
    <p:sldId id="331" r:id="rId51"/>
    <p:sldId id="328" r:id="rId52"/>
    <p:sldId id="327" r:id="rId53"/>
    <p:sldId id="326" r:id="rId54"/>
    <p:sldId id="308" r:id="rId55"/>
    <p:sldId id="318" r:id="rId56"/>
    <p:sldId id="332" r:id="rId57"/>
    <p:sldId id="296" r:id="rId58"/>
    <p:sldId id="283" r:id="rId59"/>
    <p:sldId id="322" r:id="rId60"/>
    <p:sldId id="323" r:id="rId61"/>
    <p:sldId id="324" r:id="rId62"/>
    <p:sldId id="325" r:id="rId63"/>
    <p:sldId id="309" r:id="rId64"/>
    <p:sldId id="276" r:id="rId65"/>
    <p:sldId id="314" r:id="rId66"/>
    <p:sldId id="334" r:id="rId67"/>
    <p:sldId id="310" r:id="rId68"/>
    <p:sldId id="333" r:id="rId69"/>
    <p:sldId id="330" r:id="rId70"/>
    <p:sldId id="329" r:id="rId71"/>
    <p:sldId id="338" r:id="rId72"/>
    <p:sldId id="335" r:id="rId73"/>
    <p:sldId id="336" r:id="rId74"/>
    <p:sldId id="337" r:id="rId75"/>
    <p:sldId id="321" r:id="rId7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1" d="100"/>
          <a:sy n="61" d="100"/>
        </p:scale>
        <p:origin x="108" y="6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10/23/2019</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10/23/2019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10/23/2019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color">
  <p:cSld name="Blank color">
    <p:bg>
      <p:bgPr>
        <a:solidFill>
          <a:srgbClr val="BDCC64"/>
        </a:solidFill>
        <a:effectLst/>
      </p:bgPr>
    </p:bg>
    <p:spTree>
      <p:nvGrpSpPr>
        <p:cNvPr id="1" name="Shape 619"/>
        <p:cNvGrpSpPr/>
        <p:nvPr/>
      </p:nvGrpSpPr>
      <p:grpSpPr>
        <a:xfrm>
          <a:off x="0" y="0"/>
          <a:ext cx="0" cy="0"/>
          <a:chOff x="0" y="0"/>
          <a:chExt cx="0" cy="0"/>
        </a:xfrm>
      </p:grpSpPr>
      <p:grpSp>
        <p:nvGrpSpPr>
          <p:cNvPr id="620" name="Google Shape;620;p12"/>
          <p:cNvGrpSpPr/>
          <p:nvPr/>
        </p:nvGrpSpPr>
        <p:grpSpPr>
          <a:xfrm rot="131350">
            <a:off x="3235515" y="5176304"/>
            <a:ext cx="5720980" cy="1438155"/>
            <a:chOff x="2503650" y="3729893"/>
            <a:chExt cx="4290606" cy="1078583"/>
          </a:xfrm>
        </p:grpSpPr>
        <p:sp>
          <p:nvSpPr>
            <p:cNvPr id="621" name="Google Shape;621;p12"/>
            <p:cNvSpPr/>
            <p:nvPr/>
          </p:nvSpPr>
          <p:spPr>
            <a:xfrm rot="4499919">
              <a:off x="3385216" y="3559057"/>
              <a:ext cx="626202" cy="1504540"/>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2" name="Google Shape;622;p12"/>
            <p:cNvSpPr/>
            <p:nvPr/>
          </p:nvSpPr>
          <p:spPr>
            <a:xfrm rot="2120693">
              <a:off x="2569733" y="4367036"/>
              <a:ext cx="228484" cy="301260"/>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nvGrpSpPr>
            <p:cNvPr id="623" name="Google Shape;623;p12"/>
            <p:cNvGrpSpPr/>
            <p:nvPr/>
          </p:nvGrpSpPr>
          <p:grpSpPr>
            <a:xfrm rot="-4499919">
              <a:off x="5164310" y="3568656"/>
              <a:ext cx="736195" cy="1394547"/>
              <a:chOff x="3487525" y="3986125"/>
              <a:chExt cx="766525" cy="1452000"/>
            </a:xfrm>
          </p:grpSpPr>
          <p:sp>
            <p:nvSpPr>
              <p:cNvPr id="624" name="Google Shape;624;p12"/>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5" name="Google Shape;625;p12"/>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6" name="Google Shape;626;p12"/>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7" name="Google Shape;627;p12"/>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628" name="Google Shape;628;p12"/>
            <p:cNvSpPr/>
            <p:nvPr/>
          </p:nvSpPr>
          <p:spPr>
            <a:xfrm>
              <a:off x="4535406" y="4308991"/>
              <a:ext cx="198042" cy="199452"/>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9" name="Google Shape;629;p12"/>
            <p:cNvSpPr/>
            <p:nvPr/>
          </p:nvSpPr>
          <p:spPr>
            <a:xfrm rot="-4500104">
              <a:off x="6518556" y="4207572"/>
              <a:ext cx="115131" cy="420814"/>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nvGrpSpPr>
            <p:cNvPr id="630" name="Google Shape;630;p12"/>
            <p:cNvGrpSpPr/>
            <p:nvPr/>
          </p:nvGrpSpPr>
          <p:grpSpPr>
            <a:xfrm rot="4061973">
              <a:off x="4591314" y="4522570"/>
              <a:ext cx="150793" cy="179149"/>
              <a:chOff x="4157100" y="2900650"/>
              <a:chExt cx="206200" cy="244975"/>
            </a:xfrm>
          </p:grpSpPr>
          <p:sp>
            <p:nvSpPr>
              <p:cNvPr id="631" name="Google Shape;631;p12"/>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2" name="Google Shape;632;p12"/>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3" name="Google Shape;633;p12"/>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
        <p:nvSpPr>
          <p:cNvPr id="634" name="Google Shape;634;p12"/>
          <p:cNvSpPr txBox="1">
            <a:spLocks noGrp="1"/>
          </p:cNvSpPr>
          <p:nvPr>
            <p:ph type="sldNum" idx="12"/>
          </p:nvPr>
        </p:nvSpPr>
        <p:spPr>
          <a:xfrm>
            <a:off x="5730202" y="6333135"/>
            <a:ext cx="731600" cy="524800"/>
          </a:xfrm>
          <a:prstGeom prst="rect">
            <a:avLst/>
          </a:prstGeom>
        </p:spPr>
        <p:txBody>
          <a:bodyPr spcFirstLastPara="1" wrap="square" lIns="91425" tIns="91425" rIns="91425" bIns="91425" anchor="t" anchorCtr="0">
            <a:noAutofit/>
          </a:bodyPr>
          <a:lstStyle>
            <a:lvl1pPr lvl="0" algn="ctr">
              <a:buNone/>
              <a:defRPr>
                <a:solidFill>
                  <a:srgbClr val="FFFFFF"/>
                </a:solidFill>
              </a:defRPr>
            </a:lvl1pPr>
            <a:lvl2pPr lvl="1" algn="ctr">
              <a:buNone/>
              <a:defRPr>
                <a:solidFill>
                  <a:srgbClr val="FFFFFF"/>
                </a:solidFill>
              </a:defRPr>
            </a:lvl2pPr>
            <a:lvl3pPr lvl="2" algn="ctr">
              <a:buNone/>
              <a:defRPr>
                <a:solidFill>
                  <a:srgbClr val="FFFFFF"/>
                </a:solidFill>
              </a:defRPr>
            </a:lvl3pPr>
            <a:lvl4pPr lvl="3" algn="ctr">
              <a:buNone/>
              <a:defRPr>
                <a:solidFill>
                  <a:srgbClr val="FFFFFF"/>
                </a:solidFill>
              </a:defRPr>
            </a:lvl4pPr>
            <a:lvl5pPr lvl="4" algn="ctr">
              <a:buNone/>
              <a:defRPr>
                <a:solidFill>
                  <a:srgbClr val="FFFFFF"/>
                </a:solidFill>
              </a:defRPr>
            </a:lvl5pPr>
            <a:lvl6pPr lvl="5" algn="ctr">
              <a:buNone/>
              <a:defRPr>
                <a:solidFill>
                  <a:srgbClr val="FFFFFF"/>
                </a:solidFill>
              </a:defRPr>
            </a:lvl6pPr>
            <a:lvl7pPr lvl="6" algn="ctr">
              <a:buNone/>
              <a:defRPr>
                <a:solidFill>
                  <a:srgbClr val="FFFFFF"/>
                </a:solidFill>
              </a:defRPr>
            </a:lvl7pPr>
            <a:lvl8pPr lvl="7" algn="ctr">
              <a:buNone/>
              <a:defRPr>
                <a:solidFill>
                  <a:srgbClr val="FFFFFF"/>
                </a:solidFill>
              </a:defRPr>
            </a:lvl8pPr>
            <a:lvl9pPr lvl="8" algn="ctr">
              <a:buNone/>
              <a:defRPr>
                <a:solidFill>
                  <a:srgbClr val="FFFFFF"/>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965165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85"/>
        <p:cNvGrpSpPr/>
        <p:nvPr/>
      </p:nvGrpSpPr>
      <p:grpSpPr>
        <a:xfrm>
          <a:off x="0" y="0"/>
          <a:ext cx="0" cy="0"/>
          <a:chOff x="0" y="0"/>
          <a:chExt cx="0" cy="0"/>
        </a:xfrm>
      </p:grpSpPr>
      <p:sp>
        <p:nvSpPr>
          <p:cNvPr id="186" name="Google Shape;186;p4"/>
          <p:cNvSpPr txBox="1">
            <a:spLocks noGrp="1"/>
          </p:cNvSpPr>
          <p:nvPr>
            <p:ph type="body" idx="1"/>
          </p:nvPr>
        </p:nvSpPr>
        <p:spPr>
          <a:xfrm>
            <a:off x="3026434" y="2882400"/>
            <a:ext cx="6139200" cy="1093200"/>
          </a:xfrm>
          <a:prstGeom prst="rect">
            <a:avLst/>
          </a:prstGeom>
        </p:spPr>
        <p:txBody>
          <a:bodyPr spcFirstLastPara="1" wrap="square" lIns="91425" tIns="91425" rIns="91425" bIns="91425" anchor="b" anchorCtr="0"/>
          <a:lstStyle>
            <a:lvl1pPr marL="609585" lvl="0" indent="-558786" algn="ctr" rtl="0">
              <a:spcBef>
                <a:spcPts val="800"/>
              </a:spcBef>
              <a:spcAft>
                <a:spcPts val="0"/>
              </a:spcAft>
              <a:buSzPts val="3000"/>
              <a:buChar char="✢"/>
              <a:defRPr sz="4000" i="1"/>
            </a:lvl1pPr>
            <a:lvl2pPr marL="1219170" lvl="1" indent="-558786" algn="ctr" rtl="0">
              <a:spcBef>
                <a:spcPts val="0"/>
              </a:spcBef>
              <a:spcAft>
                <a:spcPts val="0"/>
              </a:spcAft>
              <a:buSzPts val="3000"/>
              <a:buChar char="○"/>
              <a:defRPr sz="4000" i="1"/>
            </a:lvl2pPr>
            <a:lvl3pPr marL="1828754" lvl="2" indent="-558786" algn="ctr" rtl="0">
              <a:spcBef>
                <a:spcPts val="0"/>
              </a:spcBef>
              <a:spcAft>
                <a:spcPts val="0"/>
              </a:spcAft>
              <a:buSzPts val="3000"/>
              <a:buChar char="○"/>
              <a:defRPr sz="4000" i="1"/>
            </a:lvl3pPr>
            <a:lvl4pPr marL="2438339" lvl="3" indent="-558786" algn="ctr" rtl="0">
              <a:spcBef>
                <a:spcPts val="0"/>
              </a:spcBef>
              <a:spcAft>
                <a:spcPts val="0"/>
              </a:spcAft>
              <a:buSzPts val="3000"/>
              <a:buChar char="○"/>
              <a:defRPr sz="4000" i="1"/>
            </a:lvl4pPr>
            <a:lvl5pPr marL="3047924" lvl="4" indent="-558786" algn="ctr" rtl="0">
              <a:spcBef>
                <a:spcPts val="0"/>
              </a:spcBef>
              <a:spcAft>
                <a:spcPts val="0"/>
              </a:spcAft>
              <a:buSzPts val="3000"/>
              <a:buChar char="○"/>
              <a:defRPr sz="4000" i="1"/>
            </a:lvl5pPr>
            <a:lvl6pPr marL="3657509" lvl="5" indent="-558786" algn="ctr" rtl="0">
              <a:spcBef>
                <a:spcPts val="0"/>
              </a:spcBef>
              <a:spcAft>
                <a:spcPts val="0"/>
              </a:spcAft>
              <a:buSzPts val="3000"/>
              <a:buChar char="○"/>
              <a:defRPr sz="4000" i="1"/>
            </a:lvl6pPr>
            <a:lvl7pPr marL="4267093" lvl="6" indent="-558786" algn="ctr" rtl="0">
              <a:spcBef>
                <a:spcPts val="0"/>
              </a:spcBef>
              <a:spcAft>
                <a:spcPts val="0"/>
              </a:spcAft>
              <a:buSzPts val="3000"/>
              <a:buChar char="○"/>
              <a:defRPr sz="4000" i="1"/>
            </a:lvl7pPr>
            <a:lvl8pPr marL="4876678" lvl="7" indent="-558786" algn="ctr" rtl="0">
              <a:spcBef>
                <a:spcPts val="0"/>
              </a:spcBef>
              <a:spcAft>
                <a:spcPts val="0"/>
              </a:spcAft>
              <a:buSzPts val="3000"/>
              <a:buChar char="○"/>
              <a:defRPr sz="4000" i="1"/>
            </a:lvl8pPr>
            <a:lvl9pPr marL="5486263" lvl="8" indent="-558786" algn="ctr">
              <a:spcBef>
                <a:spcPts val="0"/>
              </a:spcBef>
              <a:spcAft>
                <a:spcPts val="0"/>
              </a:spcAft>
              <a:buSzPts val="3000"/>
              <a:buChar char="○"/>
              <a:defRPr sz="4000" i="1"/>
            </a:lvl9pPr>
          </a:lstStyle>
          <a:p>
            <a:endParaRPr/>
          </a:p>
        </p:txBody>
      </p:sp>
      <p:grpSp>
        <p:nvGrpSpPr>
          <p:cNvPr id="187" name="Google Shape;187;p4"/>
          <p:cNvGrpSpPr/>
          <p:nvPr/>
        </p:nvGrpSpPr>
        <p:grpSpPr>
          <a:xfrm>
            <a:off x="1070642" y="4215339"/>
            <a:ext cx="10017689" cy="2053595"/>
            <a:chOff x="802981" y="3161504"/>
            <a:chExt cx="7513267" cy="1540196"/>
          </a:xfrm>
        </p:grpSpPr>
        <p:sp>
          <p:nvSpPr>
            <p:cNvPr id="188" name="Google Shape;188;p4"/>
            <p:cNvSpPr/>
            <p:nvPr/>
          </p:nvSpPr>
          <p:spPr>
            <a:xfrm rot="5400000">
              <a:off x="2822648" y="2524129"/>
              <a:ext cx="1042613" cy="2505030"/>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9" name="Google Shape;189;p4"/>
            <p:cNvSpPr/>
            <p:nvPr/>
          </p:nvSpPr>
          <p:spPr>
            <a:xfrm rot="3020914">
              <a:off x="1433468" y="3420610"/>
              <a:ext cx="380422" cy="501593"/>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nvGrpSpPr>
            <p:cNvPr id="190" name="Google Shape;190;p4"/>
            <p:cNvGrpSpPr/>
            <p:nvPr/>
          </p:nvGrpSpPr>
          <p:grpSpPr>
            <a:xfrm rot="7357511">
              <a:off x="7243958" y="3657662"/>
              <a:ext cx="194495" cy="389007"/>
              <a:chOff x="3253150" y="2320925"/>
              <a:chExt cx="149800" cy="299575"/>
            </a:xfrm>
          </p:grpSpPr>
          <p:sp>
            <p:nvSpPr>
              <p:cNvPr id="191" name="Google Shape;191;p4"/>
              <p:cNvSpPr/>
              <p:nvPr/>
            </p:nvSpPr>
            <p:spPr>
              <a:xfrm>
                <a:off x="3290150" y="2476000"/>
                <a:ext cx="112800" cy="144500"/>
              </a:xfrm>
              <a:custGeom>
                <a:avLst/>
                <a:gdLst/>
                <a:ahLst/>
                <a:cxnLst/>
                <a:rect l="l" t="t" r="r" b="b"/>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2" name="Google Shape;192;p4"/>
              <p:cNvSpPr/>
              <p:nvPr/>
            </p:nvSpPr>
            <p:spPr>
              <a:xfrm>
                <a:off x="3253150" y="2320925"/>
                <a:ext cx="100475" cy="130425"/>
              </a:xfrm>
              <a:custGeom>
                <a:avLst/>
                <a:gdLst/>
                <a:ahLst/>
                <a:cxnLst/>
                <a:rect l="l" t="t" r="r" b="b"/>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93" name="Google Shape;193;p4"/>
            <p:cNvGrpSpPr/>
            <p:nvPr/>
          </p:nvGrpSpPr>
          <p:grpSpPr>
            <a:xfrm rot="-5400000">
              <a:off x="5247912" y="2613433"/>
              <a:ext cx="1225750" cy="2321893"/>
              <a:chOff x="3487525" y="3986125"/>
              <a:chExt cx="766525" cy="1452000"/>
            </a:xfrm>
          </p:grpSpPr>
          <p:sp>
            <p:nvSpPr>
              <p:cNvPr id="194" name="Google Shape;194;p4"/>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5" name="Google Shape;195;p4"/>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6" name="Google Shape;196;p4"/>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7" name="Google Shape;197;p4"/>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98" name="Google Shape;198;p4"/>
            <p:cNvSpPr/>
            <p:nvPr/>
          </p:nvSpPr>
          <p:spPr>
            <a:xfrm>
              <a:off x="4524477" y="3819970"/>
              <a:ext cx="329752" cy="332092"/>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9" name="Google Shape;199;p4"/>
            <p:cNvSpPr/>
            <p:nvPr/>
          </p:nvSpPr>
          <p:spPr>
            <a:xfrm rot="3958791">
              <a:off x="1686045" y="3770049"/>
              <a:ext cx="246705" cy="382854"/>
            </a:xfrm>
            <a:custGeom>
              <a:avLst/>
              <a:gdLst/>
              <a:ahLst/>
              <a:cxnLst/>
              <a:rect l="l" t="t" r="r" b="b"/>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7CA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0" name="Google Shape;200;p4"/>
            <p:cNvSpPr/>
            <p:nvPr/>
          </p:nvSpPr>
          <p:spPr>
            <a:xfrm rot="-5400000">
              <a:off x="7509304" y="3218901"/>
              <a:ext cx="191688" cy="700698"/>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1" name="Google Shape;201;p4"/>
            <p:cNvSpPr/>
            <p:nvPr/>
          </p:nvSpPr>
          <p:spPr>
            <a:xfrm rot="6864207">
              <a:off x="906951" y="3174041"/>
              <a:ext cx="298273" cy="420559"/>
            </a:xfrm>
            <a:custGeom>
              <a:avLst/>
              <a:gdLst/>
              <a:ahLst/>
              <a:cxnLst/>
              <a:rect l="l" t="t" r="r" b="b"/>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2" name="Google Shape;202;p4"/>
            <p:cNvSpPr/>
            <p:nvPr/>
          </p:nvSpPr>
          <p:spPr>
            <a:xfrm rot="-1473928">
              <a:off x="7955495" y="3223413"/>
              <a:ext cx="317583" cy="276824"/>
            </a:xfrm>
            <a:custGeom>
              <a:avLst/>
              <a:gdLst/>
              <a:ahLst/>
              <a:cxnLst/>
              <a:rect l="l" t="t" r="r" b="b"/>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DDA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nvGrpSpPr>
            <p:cNvPr id="203" name="Google Shape;203;p4"/>
            <p:cNvGrpSpPr/>
            <p:nvPr/>
          </p:nvGrpSpPr>
          <p:grpSpPr>
            <a:xfrm rot="4061875">
              <a:off x="4563803" y="4379795"/>
              <a:ext cx="251087" cy="298303"/>
              <a:chOff x="4157100" y="2900650"/>
              <a:chExt cx="206200" cy="244975"/>
            </a:xfrm>
          </p:grpSpPr>
          <p:sp>
            <p:nvSpPr>
              <p:cNvPr id="204" name="Google Shape;204;p4"/>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5" name="Google Shape;205;p4"/>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6" name="Google Shape;206;p4"/>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
        <p:nvSpPr>
          <p:cNvPr id="207" name="Google Shape;207;p4"/>
          <p:cNvSpPr txBox="1">
            <a:spLocks noGrp="1"/>
          </p:cNvSpPr>
          <p:nvPr>
            <p:ph type="sldNum" idx="12"/>
          </p:nvPr>
        </p:nvSpPr>
        <p:spPr>
          <a:xfrm>
            <a:off x="5730202" y="6333135"/>
            <a:ext cx="731600" cy="5248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12721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10/23/2019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編輯母片文字樣式</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10/23/2019</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10/23/2019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10/23/2019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10/23/2019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10/23/2019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zh-TW" altLang="en-US" smtClean="0"/>
              <a:t>按一下以編輯母片標題樣式</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編輯母片文字樣式</a:t>
            </a:r>
          </a:p>
        </p:txBody>
      </p:sp>
      <p:sp>
        <p:nvSpPr>
          <p:cNvPr id="8" name="Date Placeholder 7"/>
          <p:cNvSpPr>
            <a:spLocks noGrp="1"/>
          </p:cNvSpPr>
          <p:nvPr>
            <p:ph type="dt" sz="half" idx="10"/>
          </p:nvPr>
        </p:nvSpPr>
        <p:spPr/>
        <p:txBody>
          <a:bodyPr/>
          <a:lstStyle/>
          <a:p>
            <a:fld id="{1CF131DD-A141-4471-BCF9-C6073EDD7E20}" type="datetimeFigureOut">
              <a:rPr lang="en-US" dirty="0"/>
              <a:t>10/23/2019</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編輯母片文字樣式</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10/23/2019</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10/23/2019</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8.jp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3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4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image" Target="../media/image7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jpg"/><Relationship Id="rId4" Type="http://schemas.openxmlformats.org/officeDocument/2006/relationships/image" Target="../media/image80.jpg"/></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2.xml"/><Relationship Id="rId4" Type="http://schemas.openxmlformats.org/officeDocument/2006/relationships/image" Target="../media/image87.jpg"/></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jpg"/><Relationship Id="rId7" Type="http://schemas.openxmlformats.org/officeDocument/2006/relationships/image" Target="../media/image101.png"/><Relationship Id="rId2" Type="http://schemas.openxmlformats.org/officeDocument/2006/relationships/image" Target="../media/image96.jp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03.png"/></Relationships>
</file>

<file path=ppt/slides/_rels/slide52.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jpg"/><Relationship Id="rId7" Type="http://schemas.openxmlformats.org/officeDocument/2006/relationships/image" Target="../media/image109.png"/><Relationship Id="rId2" Type="http://schemas.openxmlformats.org/officeDocument/2006/relationships/image" Target="../media/image104.jp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jpg"/><Relationship Id="rId4" Type="http://schemas.openxmlformats.org/officeDocument/2006/relationships/image" Target="../media/image106.gif"/></Relationships>
</file>

<file path=ppt/slides/_rels/slide5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5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107.jpg"/><Relationship Id="rId3" Type="http://schemas.openxmlformats.org/officeDocument/2006/relationships/image" Target="../media/image105.jpg"/><Relationship Id="rId7" Type="http://schemas.openxmlformats.org/officeDocument/2006/relationships/image" Target="../media/image123.jpg"/><Relationship Id="rId2" Type="http://schemas.openxmlformats.org/officeDocument/2006/relationships/image" Target="../media/image104.jpg"/><Relationship Id="rId1" Type="http://schemas.openxmlformats.org/officeDocument/2006/relationships/slideLayout" Target="../slideLayouts/slideLayout2.xml"/><Relationship Id="rId6" Type="http://schemas.openxmlformats.org/officeDocument/2006/relationships/image" Target="../media/image122.jpg"/><Relationship Id="rId11" Type="http://schemas.openxmlformats.org/officeDocument/2006/relationships/image" Target="../media/image125.png"/><Relationship Id="rId5" Type="http://schemas.openxmlformats.org/officeDocument/2006/relationships/image" Target="../media/image121.png"/><Relationship Id="rId10" Type="http://schemas.openxmlformats.org/officeDocument/2006/relationships/image" Target="../media/image124.png"/><Relationship Id="rId4" Type="http://schemas.openxmlformats.org/officeDocument/2006/relationships/image" Target="../media/image106.gif"/><Relationship Id="rId9" Type="http://schemas.openxmlformats.org/officeDocument/2006/relationships/image" Target="../media/image108.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jpg"/><Relationship Id="rId4" Type="http://schemas.openxmlformats.org/officeDocument/2006/relationships/image" Target="../media/image126.png"/></Relationships>
</file>

<file path=ppt/slides/_rels/slide6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image" Target="../media/image132.jpg"/><Relationship Id="rId5" Type="http://schemas.openxmlformats.org/officeDocument/2006/relationships/image" Target="../media/image29.jpg"/><Relationship Id="rId4" Type="http://schemas.openxmlformats.org/officeDocument/2006/relationships/image" Target="../media/image131.jpg"/></Relationships>
</file>

<file path=ppt/slides/_rels/slide62.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133.jpg"/><Relationship Id="rId1" Type="http://schemas.openxmlformats.org/officeDocument/2006/relationships/slideLayout" Target="../slideLayouts/slideLayout2.xml"/><Relationship Id="rId4" Type="http://schemas.openxmlformats.org/officeDocument/2006/relationships/image" Target="../media/image135.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6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jpg"/><Relationship Id="rId1" Type="http://schemas.openxmlformats.org/officeDocument/2006/relationships/slideLayout" Target="../slideLayouts/slideLayout2.xml"/><Relationship Id="rId5" Type="http://schemas.openxmlformats.org/officeDocument/2006/relationships/image" Target="../media/image142.png"/><Relationship Id="rId4" Type="http://schemas.openxmlformats.org/officeDocument/2006/relationships/image" Target="../media/image141.png"/></Relationships>
</file>

<file path=ppt/slides/_rels/slide6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6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6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 Id="rId5" Type="http://schemas.openxmlformats.org/officeDocument/2006/relationships/image" Target="../media/image156.png"/><Relationship Id="rId4" Type="http://schemas.openxmlformats.org/officeDocument/2006/relationships/image" Target="../media/image155.png"/></Relationships>
</file>

<file path=ppt/slides/_rels/slide71.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7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 Id="rId5" Type="http://schemas.openxmlformats.org/officeDocument/2006/relationships/image" Target="../media/image164.png"/><Relationship Id="rId4" Type="http://schemas.openxmlformats.org/officeDocument/2006/relationships/image" Target="../media/image163.png"/></Relationships>
</file>

<file path=ppt/slides/_rels/slide7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zh-TW" dirty="0"/>
              <a:t>妮基·桑法</a:t>
            </a:r>
            <a:r>
              <a:rPr lang="zh-TW" altLang="zh-TW" dirty="0" smtClean="0"/>
              <a:t>勒</a:t>
            </a:r>
            <a:endParaRPr lang="zh-TW" altLang="en-US" dirty="0"/>
          </a:p>
        </p:txBody>
      </p:sp>
      <p:sp>
        <p:nvSpPr>
          <p:cNvPr id="3" name="副標題 2"/>
          <p:cNvSpPr>
            <a:spLocks noGrp="1"/>
          </p:cNvSpPr>
          <p:nvPr>
            <p:ph type="subTitle" idx="1"/>
          </p:nvPr>
        </p:nvSpPr>
        <p:spPr/>
        <p:txBody>
          <a:bodyPr>
            <a:noAutofit/>
          </a:bodyPr>
          <a:lstStyle/>
          <a:p>
            <a:r>
              <a:rPr lang="en-US" altLang="zh-TW" sz="2600" dirty="0">
                <a:solidFill>
                  <a:srgbClr val="00B0F0"/>
                </a:solidFill>
              </a:rPr>
              <a:t>20</a:t>
            </a:r>
            <a:r>
              <a:rPr lang="zh-TW" altLang="en-US" sz="2600" dirty="0">
                <a:solidFill>
                  <a:srgbClr val="00B0F0"/>
                </a:solidFill>
              </a:rPr>
              <a:t>世紀最重要的女性和女權主義藝術家之一</a:t>
            </a:r>
          </a:p>
        </p:txBody>
      </p:sp>
    </p:spTree>
    <p:extLst>
      <p:ext uri="{BB962C8B-B14F-4D97-AF65-F5344CB8AC3E}">
        <p14:creationId xmlns:p14="http://schemas.microsoft.com/office/powerpoint/2010/main" val="15628726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134594"/>
            <a:ext cx="10058400" cy="1371600"/>
          </a:xfrm>
        </p:spPr>
        <p:txBody>
          <a:bodyPr>
            <a:normAutofit/>
          </a:bodyPr>
          <a:lstStyle/>
          <a:p>
            <a:r>
              <a:rPr lang="zh-TW" altLang="en-US" sz="3600" b="1" dirty="0" smtClean="0"/>
              <a:t>集合藝術</a:t>
            </a:r>
            <a:endParaRPr lang="zh-TW" altLang="en-US" sz="3600" b="1" dirty="0"/>
          </a:p>
        </p:txBody>
      </p:sp>
      <p:sp>
        <p:nvSpPr>
          <p:cNvPr id="3" name="內容版面配置區 2"/>
          <p:cNvSpPr>
            <a:spLocks noGrp="1"/>
          </p:cNvSpPr>
          <p:nvPr>
            <p:ph idx="1"/>
          </p:nvPr>
        </p:nvSpPr>
        <p:spPr>
          <a:xfrm>
            <a:off x="1066800" y="1218007"/>
            <a:ext cx="10058400" cy="3931920"/>
          </a:xfrm>
        </p:spPr>
        <p:txBody>
          <a:bodyPr>
            <a:normAutofit/>
          </a:bodyPr>
          <a:lstStyle/>
          <a:p>
            <a:pPr marL="0" indent="0">
              <a:buNone/>
            </a:pPr>
            <a:r>
              <a:rPr lang="zh-TW" altLang="en-US" sz="2800" dirty="0" smtClean="0"/>
              <a:t>＊</a:t>
            </a:r>
            <a:r>
              <a:rPr lang="en-US" altLang="zh-TW" sz="2800" dirty="0" smtClean="0"/>
              <a:t>1950</a:t>
            </a:r>
            <a:r>
              <a:rPr lang="zh-TW" altLang="en-US" sz="2800" dirty="0"/>
              <a:t>年代 晚期</a:t>
            </a:r>
            <a:r>
              <a:rPr lang="zh-TW" altLang="en-US" sz="2800" dirty="0" smtClean="0"/>
              <a:t>，是</a:t>
            </a:r>
            <a:r>
              <a:rPr lang="zh-TW" altLang="en-US" sz="2800" dirty="0"/>
              <a:t>大量生產物質過勝時代的表現。屬於黏貼法及物體藝術，並且刺激環境藝術的誕生。集合藝術是把週遭能發現或檢拾的消費文明的廢物、機器的殘片湊合在一起，成為立體作品的一種藝術。</a:t>
            </a:r>
          </a:p>
        </p:txBody>
      </p:sp>
      <p:pic>
        <p:nvPicPr>
          <p:cNvPr id="7" name="圖片 6"/>
          <p:cNvPicPr>
            <a:picLocks noChangeAspect="1"/>
          </p:cNvPicPr>
          <p:nvPr/>
        </p:nvPicPr>
        <p:blipFill>
          <a:blip r:embed="rId2"/>
          <a:stretch>
            <a:fillRect/>
          </a:stretch>
        </p:blipFill>
        <p:spPr>
          <a:xfrm>
            <a:off x="1066800" y="3588792"/>
            <a:ext cx="1967634" cy="2623512"/>
          </a:xfrm>
          <a:prstGeom prst="rect">
            <a:avLst/>
          </a:prstGeom>
        </p:spPr>
      </p:pic>
      <p:pic>
        <p:nvPicPr>
          <p:cNvPr id="8" name="圖片 7"/>
          <p:cNvPicPr>
            <a:picLocks noChangeAspect="1"/>
          </p:cNvPicPr>
          <p:nvPr/>
        </p:nvPicPr>
        <p:blipFill rotWithShape="1">
          <a:blip r:embed="rId3"/>
          <a:srcRect l="10081" t="10940" r="12504"/>
          <a:stretch/>
        </p:blipFill>
        <p:spPr>
          <a:xfrm>
            <a:off x="3362037" y="3588792"/>
            <a:ext cx="3074756" cy="2623512"/>
          </a:xfrm>
          <a:prstGeom prst="rect">
            <a:avLst/>
          </a:prstGeom>
        </p:spPr>
      </p:pic>
      <p:pic>
        <p:nvPicPr>
          <p:cNvPr id="9" name="圖片 8"/>
          <p:cNvPicPr>
            <a:picLocks noChangeAspect="1"/>
          </p:cNvPicPr>
          <p:nvPr/>
        </p:nvPicPr>
        <p:blipFill rotWithShape="1">
          <a:blip r:embed="rId4"/>
          <a:srcRect l="24313" r="5619"/>
          <a:stretch/>
        </p:blipFill>
        <p:spPr>
          <a:xfrm>
            <a:off x="6764397" y="3588792"/>
            <a:ext cx="2448412" cy="2623512"/>
          </a:xfrm>
          <a:prstGeom prst="rect">
            <a:avLst/>
          </a:prstGeom>
        </p:spPr>
      </p:pic>
      <p:pic>
        <p:nvPicPr>
          <p:cNvPr id="10" name="圖片 9"/>
          <p:cNvPicPr>
            <a:picLocks noChangeAspect="1"/>
          </p:cNvPicPr>
          <p:nvPr/>
        </p:nvPicPr>
        <p:blipFill rotWithShape="1">
          <a:blip r:embed="rId5"/>
          <a:srcRect l="8005" r="8769" b="11171"/>
          <a:stretch/>
        </p:blipFill>
        <p:spPr>
          <a:xfrm>
            <a:off x="9540413" y="3588792"/>
            <a:ext cx="1763672" cy="2623512"/>
          </a:xfrm>
          <a:prstGeom prst="rect">
            <a:avLst/>
          </a:prstGeom>
        </p:spPr>
      </p:pic>
    </p:spTree>
    <p:extLst>
      <p:ext uri="{BB962C8B-B14F-4D97-AF65-F5344CB8AC3E}">
        <p14:creationId xmlns:p14="http://schemas.microsoft.com/office/powerpoint/2010/main" val="3882385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a:srcRect l="1386" t="1426" r="1935" b="3286"/>
          <a:stretch/>
        </p:blipFill>
        <p:spPr>
          <a:xfrm>
            <a:off x="1066800" y="3646202"/>
            <a:ext cx="2898912" cy="3128674"/>
          </a:xfrm>
          <a:prstGeom prst="rect">
            <a:avLst/>
          </a:prstGeom>
        </p:spPr>
      </p:pic>
      <p:sp>
        <p:nvSpPr>
          <p:cNvPr id="2" name="標題 1"/>
          <p:cNvSpPr>
            <a:spLocks noGrp="1"/>
          </p:cNvSpPr>
          <p:nvPr>
            <p:ph type="title"/>
          </p:nvPr>
        </p:nvSpPr>
        <p:spPr>
          <a:xfrm>
            <a:off x="1066800" y="20419"/>
            <a:ext cx="10058400" cy="1371600"/>
          </a:xfrm>
        </p:spPr>
        <p:txBody>
          <a:bodyPr>
            <a:normAutofit/>
          </a:bodyPr>
          <a:lstStyle/>
          <a:p>
            <a:r>
              <a:rPr lang="zh-TW" altLang="en-US" sz="3600" b="1" dirty="0" smtClean="0"/>
              <a:t>粉紅湯匙　　　　　　　輪盤</a:t>
            </a:r>
            <a:endParaRPr lang="zh-TW" altLang="en-US" sz="3600" b="1" dirty="0"/>
          </a:p>
        </p:txBody>
      </p:sp>
      <p:sp>
        <p:nvSpPr>
          <p:cNvPr id="3" name="內容版面配置區 2"/>
          <p:cNvSpPr>
            <a:spLocks noGrp="1"/>
          </p:cNvSpPr>
          <p:nvPr>
            <p:ph idx="1"/>
          </p:nvPr>
        </p:nvSpPr>
        <p:spPr>
          <a:xfrm>
            <a:off x="599710" y="1158543"/>
            <a:ext cx="3833091" cy="4951358"/>
          </a:xfrm>
        </p:spPr>
        <p:txBody>
          <a:bodyPr/>
          <a:lstStyle/>
          <a:p>
            <a:pPr marL="0" indent="0">
              <a:buNone/>
            </a:pPr>
            <a:r>
              <a:rPr lang="zh-TW" altLang="en-US" sz="2800" dirty="0" smtClean="0"/>
              <a:t>＊這</a:t>
            </a:r>
            <a:r>
              <a:rPr lang="zh-TW" altLang="en-US" sz="2800" dirty="0"/>
              <a:t>是妮基剛出道時的</a:t>
            </a:r>
            <a:r>
              <a:rPr lang="zh-TW" altLang="en-US" sz="2800" dirty="0" smtClean="0"/>
              <a:t>作品，使用家庭物件，有著愉快氣氛的</a:t>
            </a:r>
            <a:r>
              <a:rPr lang="zh-TW" altLang="en-US" sz="2800" dirty="0"/>
              <a:t>集合</a:t>
            </a:r>
            <a:r>
              <a:rPr lang="zh-TW" altLang="en-US" sz="2800" dirty="0" smtClean="0"/>
              <a:t>作品。</a:t>
            </a:r>
            <a:endParaRPr lang="en-US" altLang="zh-TW" sz="2800" dirty="0" smtClean="0"/>
          </a:p>
          <a:p>
            <a:endParaRPr lang="en-US" altLang="zh-TW" dirty="0"/>
          </a:p>
        </p:txBody>
      </p:sp>
      <p:pic>
        <p:nvPicPr>
          <p:cNvPr id="6" name="圖片 5"/>
          <p:cNvPicPr>
            <a:picLocks noChangeAspect="1"/>
          </p:cNvPicPr>
          <p:nvPr/>
        </p:nvPicPr>
        <p:blipFill rotWithShape="1">
          <a:blip r:embed="rId3"/>
          <a:srcRect l="6177" t="24736" r="43605" b="23582"/>
          <a:stretch/>
        </p:blipFill>
        <p:spPr>
          <a:xfrm>
            <a:off x="6097467" y="3646202"/>
            <a:ext cx="4053298" cy="3128673"/>
          </a:xfrm>
          <a:prstGeom prst="rect">
            <a:avLst/>
          </a:prstGeom>
        </p:spPr>
      </p:pic>
      <p:sp>
        <p:nvSpPr>
          <p:cNvPr id="7" name="矩形 6"/>
          <p:cNvSpPr/>
          <p:nvPr/>
        </p:nvSpPr>
        <p:spPr>
          <a:xfrm>
            <a:off x="5322403" y="1158543"/>
            <a:ext cx="6435487" cy="2246769"/>
          </a:xfrm>
          <a:prstGeom prst="rect">
            <a:avLst/>
          </a:prstGeom>
        </p:spPr>
        <p:txBody>
          <a:bodyPr wrap="square">
            <a:spAutoFit/>
          </a:bodyPr>
          <a:lstStyle/>
          <a:p>
            <a:r>
              <a:rPr lang="zh-TW" altLang="en-US" sz="2800" dirty="0" smtClean="0"/>
              <a:t>＊這個</a:t>
            </a:r>
            <a:r>
              <a:rPr lang="zh-TW" altLang="en-US" sz="2800" dirty="0"/>
              <a:t>時期的作品</a:t>
            </a:r>
            <a:r>
              <a:rPr lang="zh-TW" altLang="en-US" sz="2800" dirty="0" smtClean="0"/>
              <a:t>中常常</a:t>
            </a:r>
            <a:r>
              <a:rPr lang="zh-TW" altLang="en-US" sz="2800" dirty="0"/>
              <a:t>出現尖銳的東西</a:t>
            </a:r>
            <a:r>
              <a:rPr lang="zh-TW" altLang="en-US" sz="2800" dirty="0" smtClean="0"/>
              <a:t>，例如剪刀</a:t>
            </a:r>
            <a:r>
              <a:rPr lang="zh-TW" altLang="en-US" sz="2800" dirty="0"/>
              <a:t>、</a:t>
            </a:r>
            <a:r>
              <a:rPr lang="zh-TW" altLang="en-US" sz="2800" dirty="0" smtClean="0"/>
              <a:t>剃刀</a:t>
            </a:r>
            <a:r>
              <a:rPr lang="zh-TW" altLang="en-US" sz="2800" dirty="0"/>
              <a:t>、刨刀，尖的鐵</a:t>
            </a:r>
            <a:r>
              <a:rPr lang="zh-TW" altLang="en-US" sz="2800" dirty="0" smtClean="0"/>
              <a:t>釘等</a:t>
            </a:r>
            <a:r>
              <a:rPr lang="zh-TW" altLang="en-US" sz="2800" dirty="0"/>
              <a:t>。它們的出現，使畫面產生一種威脅</a:t>
            </a:r>
            <a:r>
              <a:rPr lang="zh-TW" altLang="en-US" sz="2800" dirty="0" smtClean="0"/>
              <a:t>感。</a:t>
            </a:r>
            <a:r>
              <a:rPr lang="zh-TW" altLang="en-US" sz="2800" dirty="0"/>
              <a:t>這個時候的妮基，正在用藝術創作撫平心中的傷痕。</a:t>
            </a:r>
          </a:p>
        </p:txBody>
      </p:sp>
    </p:spTree>
    <p:extLst>
      <p:ext uri="{BB962C8B-B14F-4D97-AF65-F5344CB8AC3E}">
        <p14:creationId xmlns:p14="http://schemas.microsoft.com/office/powerpoint/2010/main" val="3528965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1438620"/>
            <a:ext cx="10058400" cy="1371600"/>
          </a:xfrm>
        </p:spPr>
        <p:txBody>
          <a:bodyPr>
            <a:normAutofit fontScale="90000"/>
          </a:bodyPr>
          <a:lstStyle/>
          <a:p>
            <a:r>
              <a:rPr lang="zh-TW" altLang="en-US" sz="3100" dirty="0" smtClean="0"/>
              <a:t>＊</a:t>
            </a:r>
            <a:r>
              <a:rPr lang="en-US" altLang="zh-TW" sz="3100" dirty="0" smtClean="0"/>
              <a:t>1961</a:t>
            </a:r>
            <a:r>
              <a:rPr lang="zh-TW" altLang="en-US" sz="3100" dirty="0"/>
              <a:t>年發表的</a:t>
            </a:r>
            <a:r>
              <a:rPr lang="zh-TW" altLang="en-US" sz="3100" dirty="0" smtClean="0"/>
              <a:t>「射擊繪畫」</a:t>
            </a:r>
            <a:r>
              <a:rPr lang="en-US" altLang="zh-TW" sz="3100" dirty="0" smtClean="0"/>
              <a:t>-</a:t>
            </a:r>
            <a:r>
              <a:rPr lang="zh-TW" altLang="en-US" sz="3100" dirty="0"/>
              <a:t>表達自身與社會的不滿，藉由破壞來表現自己的情緒。她的作品也不乏對大男人主義的嘲弄。</a:t>
            </a:r>
            <a:r>
              <a:rPr lang="en-US" altLang="zh-TW" sz="3100" dirty="0" smtClean="0"/>
              <a:t/>
            </a:r>
            <a:br>
              <a:rPr lang="en-US" altLang="zh-TW" sz="3100" dirty="0" smtClean="0"/>
            </a:br>
            <a:endParaRPr lang="zh-TW" altLang="en-US" sz="2700" dirty="0"/>
          </a:p>
        </p:txBody>
      </p:sp>
      <p:pic>
        <p:nvPicPr>
          <p:cNvPr id="6" name="圖片 5"/>
          <p:cNvPicPr>
            <a:picLocks noChangeAspect="1"/>
          </p:cNvPicPr>
          <p:nvPr/>
        </p:nvPicPr>
        <p:blipFill>
          <a:blip r:embed="rId2"/>
          <a:stretch>
            <a:fillRect/>
          </a:stretch>
        </p:blipFill>
        <p:spPr>
          <a:xfrm>
            <a:off x="289643" y="3133707"/>
            <a:ext cx="11612714" cy="2951944"/>
          </a:xfrm>
          <a:prstGeom prst="rect">
            <a:avLst/>
          </a:prstGeom>
        </p:spPr>
      </p:pic>
      <p:sp>
        <p:nvSpPr>
          <p:cNvPr id="3" name="矩形 2"/>
          <p:cNvSpPr/>
          <p:nvPr/>
        </p:nvSpPr>
        <p:spPr>
          <a:xfrm>
            <a:off x="692912" y="556552"/>
            <a:ext cx="2031325" cy="646331"/>
          </a:xfrm>
          <a:prstGeom prst="rect">
            <a:avLst/>
          </a:prstGeom>
        </p:spPr>
        <p:txBody>
          <a:bodyPr wrap="none">
            <a:spAutoFit/>
          </a:bodyPr>
          <a:lstStyle/>
          <a:p>
            <a:r>
              <a:rPr lang="zh-TW" altLang="en-US" sz="3600" b="1" dirty="0"/>
              <a:t>射擊繪畫</a:t>
            </a:r>
          </a:p>
        </p:txBody>
      </p:sp>
    </p:spTree>
    <p:extLst>
      <p:ext uri="{BB962C8B-B14F-4D97-AF65-F5344CB8AC3E}">
        <p14:creationId xmlns:p14="http://schemas.microsoft.com/office/powerpoint/2010/main" val="25659295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190836" y="642594"/>
            <a:ext cx="5934364" cy="1371600"/>
          </a:xfrm>
        </p:spPr>
        <p:txBody>
          <a:bodyPr>
            <a:normAutofit/>
          </a:bodyPr>
          <a:lstStyle/>
          <a:p>
            <a:r>
              <a:rPr lang="en-US" altLang="zh-TW" sz="3600" b="1" dirty="0"/>
              <a:t>《</a:t>
            </a:r>
            <a:r>
              <a:rPr lang="zh-TW" altLang="en-US" sz="3600" b="1" dirty="0"/>
              <a:t>我情人的肖像</a:t>
            </a:r>
            <a:r>
              <a:rPr lang="en-US" altLang="zh-TW" sz="3600" b="1" dirty="0"/>
              <a:t>》</a:t>
            </a:r>
            <a:endParaRPr lang="zh-TW" altLang="en-US" sz="3600" b="1" dirty="0"/>
          </a:p>
        </p:txBody>
      </p:sp>
      <p:sp>
        <p:nvSpPr>
          <p:cNvPr id="3" name="內容版面配置區 2"/>
          <p:cNvSpPr>
            <a:spLocks noGrp="1"/>
          </p:cNvSpPr>
          <p:nvPr>
            <p:ph idx="1"/>
          </p:nvPr>
        </p:nvSpPr>
        <p:spPr>
          <a:xfrm>
            <a:off x="5190836" y="2103120"/>
            <a:ext cx="5934364" cy="3931920"/>
          </a:xfrm>
        </p:spPr>
        <p:txBody>
          <a:bodyPr>
            <a:normAutofit/>
          </a:bodyPr>
          <a:lstStyle/>
          <a:p>
            <a:pPr marL="0" indent="0">
              <a:buNone/>
            </a:pPr>
            <a:r>
              <a:rPr lang="zh-TW" altLang="en-US" sz="2800" dirty="0" smtClean="0"/>
              <a:t>＊開啟</a:t>
            </a:r>
            <a:r>
              <a:rPr lang="zh-TW" altLang="en-US" sz="2800" dirty="0"/>
              <a:t>她射擊藝術之始的</a:t>
            </a:r>
            <a:r>
              <a:rPr lang="zh-TW" altLang="en-US" sz="2800" dirty="0" smtClean="0"/>
              <a:t>作品，</a:t>
            </a:r>
            <a:r>
              <a:rPr lang="zh-TW" altLang="en-US" sz="2800" dirty="0"/>
              <a:t>用一件簡單的白襯衫，在衣領上方放置一個箭靶，讓參觀者可以用飛鏢射擊，直接參與藝術的產出，這種觀看與被觀看的界限模糊，也是妮基想要挑戰的。</a:t>
            </a:r>
          </a:p>
        </p:txBody>
      </p:sp>
      <p:pic>
        <p:nvPicPr>
          <p:cNvPr id="4" name="圖片 3"/>
          <p:cNvPicPr>
            <a:picLocks noChangeAspect="1"/>
          </p:cNvPicPr>
          <p:nvPr/>
        </p:nvPicPr>
        <p:blipFill>
          <a:blip r:embed="rId2"/>
          <a:stretch>
            <a:fillRect/>
          </a:stretch>
        </p:blipFill>
        <p:spPr>
          <a:xfrm>
            <a:off x="443923" y="642593"/>
            <a:ext cx="4654550" cy="5891835"/>
          </a:xfrm>
          <a:prstGeom prst="rect">
            <a:avLst/>
          </a:prstGeom>
        </p:spPr>
      </p:pic>
    </p:spTree>
    <p:extLst>
      <p:ext uri="{BB962C8B-B14F-4D97-AF65-F5344CB8AC3E}">
        <p14:creationId xmlns:p14="http://schemas.microsoft.com/office/powerpoint/2010/main" val="3900836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99708" y="605648"/>
            <a:ext cx="6821055" cy="1371600"/>
          </a:xfrm>
        </p:spPr>
        <p:txBody>
          <a:bodyPr>
            <a:normAutofit/>
          </a:bodyPr>
          <a:lstStyle/>
          <a:p>
            <a:r>
              <a:rPr lang="zh-TW" altLang="en-US" sz="3600" b="1" dirty="0"/>
              <a:t>射擊系列</a:t>
            </a:r>
            <a:r>
              <a:rPr lang="en-US" altLang="zh-TW" sz="3600" b="1" dirty="0"/>
              <a:t>《</a:t>
            </a:r>
            <a:r>
              <a:rPr lang="zh-TW" altLang="en-US" sz="3600" b="1" dirty="0"/>
              <a:t>族長之死</a:t>
            </a:r>
            <a:r>
              <a:rPr lang="en-US" altLang="zh-TW" sz="3600" b="1" dirty="0" smtClean="0"/>
              <a:t>》</a:t>
            </a:r>
            <a:endParaRPr lang="zh-TW" altLang="en-US" sz="3600" dirty="0"/>
          </a:p>
        </p:txBody>
      </p:sp>
      <p:sp>
        <p:nvSpPr>
          <p:cNvPr id="3" name="內容版面配置區 2"/>
          <p:cNvSpPr>
            <a:spLocks noGrp="1"/>
          </p:cNvSpPr>
          <p:nvPr>
            <p:ph idx="1"/>
          </p:nvPr>
        </p:nvSpPr>
        <p:spPr>
          <a:xfrm>
            <a:off x="4433454" y="2103120"/>
            <a:ext cx="6691745" cy="3931920"/>
          </a:xfrm>
        </p:spPr>
        <p:txBody>
          <a:bodyPr>
            <a:noAutofit/>
          </a:bodyPr>
          <a:lstStyle/>
          <a:p>
            <a:pPr marL="0" indent="0">
              <a:buNone/>
            </a:pPr>
            <a:r>
              <a:rPr lang="zh-TW" altLang="en-US" sz="2800" dirty="0" smtClean="0"/>
              <a:t>＊她</a:t>
            </a:r>
            <a:r>
              <a:rPr lang="zh-TW" altLang="en-US" sz="2800" dirty="0"/>
              <a:t>把顏料裝進自製用木</a:t>
            </a:r>
            <a:r>
              <a:rPr lang="zh-TW" altLang="en-US" sz="2800" dirty="0" smtClean="0"/>
              <a:t>、或金屬構成的</a:t>
            </a:r>
            <a:r>
              <a:rPr lang="zh-TW" altLang="en-US" sz="2800" dirty="0"/>
              <a:t>藝術品里</a:t>
            </a:r>
            <a:r>
              <a:rPr lang="zh-TW" altLang="en-US" sz="2800" dirty="0" smtClean="0"/>
              <a:t>，並用</a:t>
            </a:r>
            <a:r>
              <a:rPr lang="zh-TW" altLang="en-US" sz="2800" dirty="0"/>
              <a:t>特選的步槍對着目標物射擊</a:t>
            </a:r>
            <a:r>
              <a:rPr lang="zh-TW" altLang="en-US" sz="2800" dirty="0" smtClean="0"/>
              <a:t>，然後</a:t>
            </a:r>
            <a:r>
              <a:rPr lang="zh-TW" altLang="en-US" sz="2800" dirty="0"/>
              <a:t>讓那迸射而出的顏料</a:t>
            </a:r>
            <a:r>
              <a:rPr lang="zh-TW" altLang="en-US" sz="2800" dirty="0" smtClean="0"/>
              <a:t>，按</a:t>
            </a:r>
            <a:r>
              <a:rPr lang="zh-TW" altLang="en-US" sz="2800" dirty="0"/>
              <a:t>它們自己喜歡的樣子留下痕跡</a:t>
            </a:r>
            <a:r>
              <a:rPr lang="zh-TW" altLang="en-US" sz="2800" dirty="0" smtClean="0"/>
              <a:t>。這</a:t>
            </a:r>
            <a:r>
              <a:rPr lang="zh-TW" altLang="en-US" sz="2800" dirty="0"/>
              <a:t>種奇異的創作方式</a:t>
            </a:r>
            <a:r>
              <a:rPr lang="zh-TW" altLang="en-US" sz="2800" dirty="0" smtClean="0"/>
              <a:t>，使得</a:t>
            </a:r>
            <a:r>
              <a:rPr lang="zh-TW" altLang="en-US" sz="2800" dirty="0"/>
              <a:t>每一件作品都獨一無二</a:t>
            </a:r>
            <a:r>
              <a:rPr lang="zh-TW" altLang="en-US" sz="2800" dirty="0" smtClean="0"/>
              <a:t>，似乎</a:t>
            </a:r>
            <a:r>
              <a:rPr lang="zh-TW" altLang="en-US" sz="2800" dirty="0"/>
              <a:t>也透露了她心中的苦悶。</a:t>
            </a:r>
          </a:p>
        </p:txBody>
      </p:sp>
      <p:pic>
        <p:nvPicPr>
          <p:cNvPr id="4" name="圖片 3"/>
          <p:cNvPicPr>
            <a:picLocks noChangeAspect="1"/>
          </p:cNvPicPr>
          <p:nvPr/>
        </p:nvPicPr>
        <p:blipFill>
          <a:blip r:embed="rId2"/>
          <a:stretch>
            <a:fillRect/>
          </a:stretch>
        </p:blipFill>
        <p:spPr>
          <a:xfrm>
            <a:off x="524163" y="410093"/>
            <a:ext cx="3687619" cy="5982138"/>
          </a:xfrm>
          <a:prstGeom prst="rect">
            <a:avLst/>
          </a:prstGeom>
        </p:spPr>
      </p:pic>
    </p:spTree>
    <p:extLst>
      <p:ext uri="{BB962C8B-B14F-4D97-AF65-F5344CB8AC3E}">
        <p14:creationId xmlns:p14="http://schemas.microsoft.com/office/powerpoint/2010/main" val="880679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76036" y="1104408"/>
            <a:ext cx="10058400" cy="1371600"/>
          </a:xfrm>
        </p:spPr>
        <p:txBody>
          <a:bodyPr>
            <a:normAutofit/>
          </a:bodyPr>
          <a:lstStyle/>
          <a:p>
            <a:r>
              <a:rPr lang="zh-TW" altLang="en-US" sz="2800" dirty="0" smtClean="0"/>
              <a:t>＊</a:t>
            </a:r>
            <a:r>
              <a:rPr lang="en-US" altLang="zh-TW" sz="2800" dirty="0" smtClean="0"/>
              <a:t>1960</a:t>
            </a:r>
            <a:r>
              <a:rPr lang="zh-TW" altLang="en-US" sz="2800" dirty="0"/>
              <a:t>年代開始的</a:t>
            </a:r>
            <a:r>
              <a:rPr lang="en-US" altLang="zh-TW" sz="2800" dirty="0"/>
              <a:t>《</a:t>
            </a:r>
            <a:r>
              <a:rPr lang="zh-TW" altLang="en-US" sz="2800" dirty="0"/>
              <a:t>娜娜</a:t>
            </a:r>
            <a:r>
              <a:rPr lang="en-US" altLang="zh-TW" sz="2800" dirty="0"/>
              <a:t>》</a:t>
            </a:r>
            <a:r>
              <a:rPr lang="zh-TW" altLang="en-US" sz="2800" dirty="0" smtClean="0"/>
              <a:t>系列</a:t>
            </a:r>
            <a:r>
              <a:rPr lang="en-US" altLang="zh-TW" sz="2800" dirty="0" smtClean="0"/>
              <a:t>-Nana</a:t>
            </a:r>
            <a:r>
              <a:rPr lang="zh-TW" altLang="en-US" sz="2800" dirty="0"/>
              <a:t>是法語中女人的俗稱，主題都以女人為主，描繪女性的豐滿的身軀，象徵著生命力的創造，亮麗的色彩象徵著自信。</a:t>
            </a:r>
          </a:p>
        </p:txBody>
      </p:sp>
      <p:pic>
        <p:nvPicPr>
          <p:cNvPr id="4" name="內容版面配置區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9864" y="2655092"/>
            <a:ext cx="3513666" cy="3810000"/>
          </a:xfrm>
          <a:prstGeom prst="rect">
            <a:avLst/>
          </a:prstGeom>
        </p:spPr>
      </p:pic>
      <p:pic>
        <p:nvPicPr>
          <p:cNvPr id="7" name="圖片 6"/>
          <p:cNvPicPr>
            <a:picLocks noChangeAspect="1"/>
          </p:cNvPicPr>
          <p:nvPr/>
        </p:nvPicPr>
        <p:blipFill rotWithShape="1">
          <a:blip r:embed="rId3">
            <a:extLst>
              <a:ext uri="{28A0092B-C50C-407E-A947-70E740481C1C}">
                <a14:useLocalDpi xmlns:a14="http://schemas.microsoft.com/office/drawing/2010/main" val="0"/>
              </a:ext>
            </a:extLst>
          </a:blip>
          <a:srcRect l="14600" t="12334" r="20322" b="5106"/>
          <a:stretch/>
        </p:blipFill>
        <p:spPr>
          <a:xfrm>
            <a:off x="6373089" y="2681288"/>
            <a:ext cx="1986775" cy="3783804"/>
          </a:xfrm>
          <a:prstGeom prst="rect">
            <a:avLst/>
          </a:prstGeom>
        </p:spPr>
      </p:pic>
      <p:pic>
        <p:nvPicPr>
          <p:cNvPr id="8" name="圖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4586" y="2681287"/>
            <a:ext cx="3108503" cy="3783979"/>
          </a:xfrm>
          <a:prstGeom prst="rect">
            <a:avLst/>
          </a:prstGeom>
        </p:spPr>
      </p:pic>
      <p:pic>
        <p:nvPicPr>
          <p:cNvPr id="9" name="圖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680" y="2681288"/>
            <a:ext cx="2943539" cy="3783804"/>
          </a:xfrm>
          <a:prstGeom prst="rect">
            <a:avLst/>
          </a:prstGeom>
        </p:spPr>
      </p:pic>
      <p:sp>
        <p:nvSpPr>
          <p:cNvPr id="3" name="矩形 2"/>
          <p:cNvSpPr/>
          <p:nvPr/>
        </p:nvSpPr>
        <p:spPr>
          <a:xfrm>
            <a:off x="448147" y="356307"/>
            <a:ext cx="2031325" cy="646331"/>
          </a:xfrm>
          <a:prstGeom prst="rect">
            <a:avLst/>
          </a:prstGeom>
        </p:spPr>
        <p:txBody>
          <a:bodyPr wrap="none">
            <a:spAutoFit/>
          </a:bodyPr>
          <a:lstStyle/>
          <a:p>
            <a:r>
              <a:rPr lang="zh-TW" altLang="en-US" sz="3600" b="1" dirty="0"/>
              <a:t>娜</a:t>
            </a:r>
            <a:r>
              <a:rPr lang="zh-TW" altLang="en-US" sz="3600" b="1" dirty="0" smtClean="0"/>
              <a:t>娜系列</a:t>
            </a:r>
            <a:endParaRPr lang="zh-TW" altLang="en-US" sz="3600" b="1" dirty="0"/>
          </a:p>
        </p:txBody>
      </p:sp>
    </p:spTree>
    <p:extLst>
      <p:ext uri="{BB962C8B-B14F-4D97-AF65-F5344CB8AC3E}">
        <p14:creationId xmlns:p14="http://schemas.microsoft.com/office/powerpoint/2010/main" val="2972890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sz="3600" dirty="0" smtClean="0"/>
              <a:t>＊她</a:t>
            </a:r>
            <a:r>
              <a:rPr lang="zh-TW" altLang="en-US" sz="3600" dirty="0"/>
              <a:t>從朋友懷孕的體態衍生創作「娜娜」系列，賦予女子奔放的型態和鮮豔的色彩，展現了開放的女性形象，也成為她鮮明的個人作品風格。</a:t>
            </a:r>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96560" y="3396456"/>
            <a:ext cx="1198880" cy="1346200"/>
          </a:xfrm>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6898" y="2260383"/>
            <a:ext cx="2997200" cy="3987800"/>
          </a:xfrm>
          <a:prstGeom prst="rect">
            <a:avLst/>
          </a:prstGeom>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9213" y="2260383"/>
            <a:ext cx="2987685" cy="3987800"/>
          </a:xfrm>
          <a:prstGeom prst="rect">
            <a:avLst/>
          </a:prstGeom>
        </p:spPr>
      </p:pic>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4729" y="2255371"/>
            <a:ext cx="3089520" cy="3992812"/>
          </a:xfrm>
          <a:prstGeom prst="rect">
            <a:avLst/>
          </a:prstGeom>
        </p:spPr>
      </p:pic>
      <p:pic>
        <p:nvPicPr>
          <p:cNvPr id="8" name="圖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000" y="2260950"/>
            <a:ext cx="2216729" cy="3935633"/>
          </a:xfrm>
          <a:prstGeom prst="rect">
            <a:avLst/>
          </a:prstGeom>
        </p:spPr>
      </p:pic>
    </p:spTree>
    <p:extLst>
      <p:ext uri="{BB962C8B-B14F-4D97-AF65-F5344CB8AC3E}">
        <p14:creationId xmlns:p14="http://schemas.microsoft.com/office/powerpoint/2010/main" val="2927315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98763" y="277091"/>
            <a:ext cx="11157527" cy="2687781"/>
          </a:xfrm>
        </p:spPr>
        <p:txBody>
          <a:bodyPr>
            <a:normAutofit/>
          </a:bodyPr>
          <a:lstStyle/>
          <a:p>
            <a:r>
              <a:rPr lang="zh-TW" altLang="en-US" sz="2800" dirty="0" smtClean="0"/>
              <a:t>＊妮</a:t>
            </a:r>
            <a:r>
              <a:rPr lang="zh-TW" altLang="en-US" sz="2800" dirty="0"/>
              <a:t>基與讓</a:t>
            </a:r>
            <a:r>
              <a:rPr lang="en-US" altLang="zh-TW" sz="2800" dirty="0"/>
              <a:t>·</a:t>
            </a:r>
            <a:r>
              <a:rPr lang="zh-TW" altLang="en-US" sz="2800" dirty="0"/>
              <a:t>丁格利等人為瑞典斯德哥爾摩製作了一件設置在大廳入口的大型雕塑</a:t>
            </a:r>
            <a:r>
              <a:rPr lang="en-US" altLang="zh-TW" sz="2800" dirty="0" smtClean="0">
                <a:solidFill>
                  <a:srgbClr val="00B0F0"/>
                </a:solidFill>
              </a:rPr>
              <a:t>《</a:t>
            </a:r>
            <a:r>
              <a:rPr lang="en-US" altLang="zh-TW" sz="2800" dirty="0">
                <a:solidFill>
                  <a:srgbClr val="00B0F0"/>
                </a:solidFill>
              </a:rPr>
              <a:t> Hon </a:t>
            </a:r>
            <a:r>
              <a:rPr lang="en-US" altLang="zh-TW" sz="2800" dirty="0" smtClean="0">
                <a:solidFill>
                  <a:srgbClr val="00B0F0"/>
                </a:solidFill>
              </a:rPr>
              <a:t>》</a:t>
            </a:r>
            <a:r>
              <a:rPr lang="zh-TW" altLang="en-US" sz="2800" dirty="0" smtClean="0"/>
              <a:t>。</a:t>
            </a:r>
            <a:r>
              <a:rPr lang="en-US" altLang="zh-TW" sz="2800" dirty="0" smtClean="0"/>
              <a:t>“Hon”</a:t>
            </a:r>
            <a:r>
              <a:rPr lang="zh-TW" altLang="en-US" sz="2800" dirty="0" smtClean="0"/>
              <a:t>原文在瑞士文</a:t>
            </a:r>
            <a:r>
              <a:rPr lang="zh-TW" altLang="en-US" sz="2800" dirty="0"/>
              <a:t>是「她」的</a:t>
            </a:r>
            <a:r>
              <a:rPr lang="zh-TW" altLang="en-US" sz="2800" dirty="0" smtClean="0"/>
              <a:t>意思，長</a:t>
            </a:r>
            <a:r>
              <a:rPr lang="en-US" altLang="zh-TW" sz="2800" dirty="0"/>
              <a:t>28</a:t>
            </a:r>
            <a:r>
              <a:rPr lang="zh-TW" altLang="en-US" sz="2800" dirty="0"/>
              <a:t>公尺、寬</a:t>
            </a:r>
            <a:r>
              <a:rPr lang="en-US" altLang="zh-TW" sz="2800" dirty="0"/>
              <a:t>9</a:t>
            </a:r>
            <a:r>
              <a:rPr lang="zh-TW" altLang="en-US" sz="2800" dirty="0"/>
              <a:t>公尺、高</a:t>
            </a:r>
            <a:r>
              <a:rPr lang="en-US" altLang="zh-TW" sz="2800" dirty="0"/>
              <a:t>6</a:t>
            </a:r>
            <a:r>
              <a:rPr lang="zh-TW" altLang="en-US" sz="2800" dirty="0"/>
              <a:t>公尺，裡面有天文館、電影放映室、咖啡座和一些藝術品，特別的是這個大型藝術品的入口就是娜娜的私處</a:t>
            </a:r>
            <a:r>
              <a:rPr lang="zh-TW" altLang="en-US" sz="2800" dirty="0" smtClean="0"/>
              <a:t>。藉</a:t>
            </a:r>
            <a:r>
              <a:rPr lang="zh-TW" altLang="en-US" sz="2800" dirty="0"/>
              <a:t>由此公共藝術，讓每個人重回母親的子宮，感受母親的慈暉與愛。</a:t>
            </a:r>
          </a:p>
        </p:txBody>
      </p:sp>
      <p:pic>
        <p:nvPicPr>
          <p:cNvPr id="4" name="圖片 3"/>
          <p:cNvPicPr>
            <a:picLocks noChangeAspect="1"/>
          </p:cNvPicPr>
          <p:nvPr/>
        </p:nvPicPr>
        <p:blipFill>
          <a:blip r:embed="rId2"/>
          <a:stretch>
            <a:fillRect/>
          </a:stretch>
        </p:blipFill>
        <p:spPr>
          <a:xfrm>
            <a:off x="498763" y="3157105"/>
            <a:ext cx="4762500" cy="3314700"/>
          </a:xfrm>
          <a:prstGeom prst="rect">
            <a:avLst/>
          </a:prstGeom>
        </p:spPr>
      </p:pic>
      <p:pic>
        <p:nvPicPr>
          <p:cNvPr id="6" name="圖片 5"/>
          <p:cNvPicPr>
            <a:picLocks noChangeAspect="1"/>
          </p:cNvPicPr>
          <p:nvPr/>
        </p:nvPicPr>
        <p:blipFill>
          <a:blip r:embed="rId3"/>
          <a:stretch>
            <a:fillRect/>
          </a:stretch>
        </p:blipFill>
        <p:spPr>
          <a:xfrm>
            <a:off x="5514829" y="3157105"/>
            <a:ext cx="5852059" cy="3314700"/>
          </a:xfrm>
          <a:prstGeom prst="rect">
            <a:avLst/>
          </a:prstGeom>
        </p:spPr>
      </p:pic>
      <p:sp>
        <p:nvSpPr>
          <p:cNvPr id="7" name="內容版面配置區 6"/>
          <p:cNvSpPr>
            <a:spLocks noGrp="1"/>
          </p:cNvSpPr>
          <p:nvPr>
            <p:ph idx="1"/>
          </p:nvPr>
        </p:nvSpPr>
        <p:spPr>
          <a:xfrm>
            <a:off x="1066800" y="5694418"/>
            <a:ext cx="10058400" cy="340622"/>
          </a:xfrm>
        </p:spPr>
        <p:txBody>
          <a:bodyPr>
            <a:normAutofit lnSpcReduction="10000"/>
          </a:bodyPr>
          <a:lstStyle/>
          <a:p>
            <a:endParaRPr lang="zh-TW" altLang="en-US" dirty="0"/>
          </a:p>
        </p:txBody>
      </p:sp>
    </p:spTree>
    <p:extLst>
      <p:ext uri="{BB962C8B-B14F-4D97-AF65-F5344CB8AC3E}">
        <p14:creationId xmlns:p14="http://schemas.microsoft.com/office/powerpoint/2010/main" val="2930032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2591" y="430149"/>
            <a:ext cx="3431309" cy="1371600"/>
          </a:xfrm>
        </p:spPr>
        <p:txBody>
          <a:bodyPr/>
          <a:lstStyle/>
          <a:p>
            <a:r>
              <a:rPr lang="zh-TW" altLang="en-US" dirty="0"/>
              <a:t>為黑人發聲</a:t>
            </a:r>
          </a:p>
        </p:txBody>
      </p:sp>
      <p:pic>
        <p:nvPicPr>
          <p:cNvPr id="5" name="內容版面配置區 4"/>
          <p:cNvPicPr>
            <a:picLocks noGrp="1" noChangeAspect="1"/>
          </p:cNvPicPr>
          <p:nvPr>
            <p:ph idx="1"/>
          </p:nvPr>
        </p:nvPicPr>
        <p:blipFill rotWithShape="1">
          <a:blip r:embed="rId2"/>
          <a:srcRect b="6034"/>
          <a:stretch/>
        </p:blipFill>
        <p:spPr>
          <a:xfrm>
            <a:off x="452591" y="2014194"/>
            <a:ext cx="2912340" cy="4406377"/>
          </a:xfrm>
          <a:prstGeom prst="rect">
            <a:avLst/>
          </a:prstGeom>
        </p:spPr>
      </p:pic>
      <p:pic>
        <p:nvPicPr>
          <p:cNvPr id="4" name="圖片 3"/>
          <p:cNvPicPr>
            <a:picLocks noChangeAspect="1"/>
          </p:cNvPicPr>
          <p:nvPr/>
        </p:nvPicPr>
        <p:blipFill>
          <a:blip r:embed="rId3"/>
          <a:stretch>
            <a:fillRect/>
          </a:stretch>
        </p:blipFill>
        <p:spPr>
          <a:xfrm>
            <a:off x="5661900" y="2014194"/>
            <a:ext cx="3300529" cy="4406377"/>
          </a:xfrm>
          <a:prstGeom prst="rect">
            <a:avLst/>
          </a:prstGeom>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4931" y="2014194"/>
            <a:ext cx="2247900" cy="4410075"/>
          </a:xfrm>
          <a:prstGeom prst="rect">
            <a:avLst/>
          </a:prstGeom>
        </p:spPr>
      </p:pic>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5670" y="2014194"/>
            <a:ext cx="2773080" cy="4406377"/>
          </a:xfrm>
          <a:prstGeom prst="rect">
            <a:avLst/>
          </a:prstGeom>
        </p:spPr>
      </p:pic>
      <p:sp>
        <p:nvSpPr>
          <p:cNvPr id="3" name="矩形 2"/>
          <p:cNvSpPr/>
          <p:nvPr/>
        </p:nvSpPr>
        <p:spPr>
          <a:xfrm>
            <a:off x="3883900" y="638895"/>
            <a:ext cx="8021773" cy="954107"/>
          </a:xfrm>
          <a:prstGeom prst="rect">
            <a:avLst/>
          </a:prstGeom>
        </p:spPr>
        <p:txBody>
          <a:bodyPr wrap="square">
            <a:spAutoFit/>
          </a:bodyPr>
          <a:lstStyle/>
          <a:p>
            <a:r>
              <a:rPr lang="zh-TW" altLang="en-US" sz="2800" dirty="0" smtClean="0"/>
              <a:t>＊為她具有多種</a:t>
            </a:r>
            <a:r>
              <a:rPr lang="zh-TW" altLang="en-US" sz="2800" dirty="0"/>
              <a:t>族</a:t>
            </a:r>
            <a:r>
              <a:rPr lang="zh-TW" altLang="en-US" sz="2800" dirty="0" smtClean="0"/>
              <a:t>血統的曾孫們創造</a:t>
            </a:r>
            <a:r>
              <a:rPr lang="en-US" altLang="zh-TW" sz="2800" dirty="0" smtClean="0"/>
              <a:t>《</a:t>
            </a:r>
            <a:r>
              <a:rPr lang="zh-TW" altLang="en-US" sz="2800" dirty="0" smtClean="0"/>
              <a:t>黑人</a:t>
            </a:r>
            <a:r>
              <a:rPr lang="zh-TW" altLang="en-US" sz="2800" dirty="0"/>
              <a:t>英雄</a:t>
            </a:r>
            <a:r>
              <a:rPr lang="en-US" altLang="zh-TW" sz="2800" dirty="0" smtClean="0"/>
              <a:t>》</a:t>
            </a:r>
            <a:r>
              <a:rPr lang="zh-TW" altLang="en-US" sz="2800" dirty="0" smtClean="0"/>
              <a:t>雕塑系列，反對種族歧視，主張人生而平等的概念</a:t>
            </a:r>
            <a:endParaRPr lang="zh-TW" altLang="en-US" sz="2800" dirty="0"/>
          </a:p>
        </p:txBody>
      </p:sp>
    </p:spTree>
    <p:extLst>
      <p:ext uri="{BB962C8B-B14F-4D97-AF65-F5344CB8AC3E}">
        <p14:creationId xmlns:p14="http://schemas.microsoft.com/office/powerpoint/2010/main" val="17284967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3274" y="1030522"/>
            <a:ext cx="11342254" cy="1371600"/>
          </a:xfrm>
        </p:spPr>
        <p:txBody>
          <a:bodyPr>
            <a:normAutofit/>
          </a:bodyPr>
          <a:lstStyle/>
          <a:p>
            <a:r>
              <a:rPr lang="zh-TW" altLang="en-US" sz="2800" dirty="0" smtClean="0"/>
              <a:t>＊她的動物預言取材於</a:t>
            </a:r>
            <a:r>
              <a:rPr lang="en-US" altLang="zh-TW" sz="2800" dirty="0" smtClean="0"/>
              <a:t>《</a:t>
            </a:r>
            <a:r>
              <a:rPr lang="zh-TW" altLang="en-US" sz="2800" dirty="0" smtClean="0"/>
              <a:t>祈禱書</a:t>
            </a:r>
            <a:r>
              <a:rPr lang="en-US" altLang="zh-TW" sz="2800" dirty="0" smtClean="0"/>
              <a:t>》</a:t>
            </a:r>
            <a:r>
              <a:rPr lang="zh-TW" altLang="en-US" sz="2800" dirty="0" smtClean="0"/>
              <a:t>東南亞傳說或美國莫哈維沙漠的神話。</a:t>
            </a:r>
            <a:endParaRPr lang="zh-TW" altLang="en-US" sz="2800" dirty="0"/>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723" y="2402122"/>
            <a:ext cx="4116532" cy="3785116"/>
          </a:xfrm>
        </p:spPr>
      </p:pic>
      <p:pic>
        <p:nvPicPr>
          <p:cNvPr id="5" name="圖片 4"/>
          <p:cNvPicPr>
            <a:picLocks noChangeAspect="1"/>
          </p:cNvPicPr>
          <p:nvPr/>
        </p:nvPicPr>
        <p:blipFill rotWithShape="1">
          <a:blip r:embed="rId3"/>
          <a:srcRect l="24626" r="27374"/>
          <a:stretch/>
        </p:blipFill>
        <p:spPr>
          <a:xfrm>
            <a:off x="4350320" y="2402122"/>
            <a:ext cx="1819563" cy="3790755"/>
          </a:xfrm>
          <a:prstGeom prst="rect">
            <a:avLst/>
          </a:prstGeom>
        </p:spPr>
      </p:pic>
      <p:pic>
        <p:nvPicPr>
          <p:cNvPr id="6" name="圖片 5"/>
          <p:cNvPicPr>
            <a:picLocks noChangeAspect="1"/>
          </p:cNvPicPr>
          <p:nvPr/>
        </p:nvPicPr>
        <p:blipFill rotWithShape="1">
          <a:blip r:embed="rId4"/>
          <a:srcRect l="10855" t="13934" r="5182" b="11127"/>
          <a:stretch/>
        </p:blipFill>
        <p:spPr>
          <a:xfrm>
            <a:off x="6289948" y="2402122"/>
            <a:ext cx="5713576" cy="3785116"/>
          </a:xfrm>
          <a:prstGeom prst="rect">
            <a:avLst/>
          </a:prstGeom>
        </p:spPr>
      </p:pic>
      <p:sp>
        <p:nvSpPr>
          <p:cNvPr id="7" name="矩形 6"/>
          <p:cNvSpPr/>
          <p:nvPr/>
        </p:nvSpPr>
        <p:spPr>
          <a:xfrm>
            <a:off x="526657" y="319428"/>
            <a:ext cx="2031325" cy="646331"/>
          </a:xfrm>
          <a:prstGeom prst="rect">
            <a:avLst/>
          </a:prstGeom>
        </p:spPr>
        <p:txBody>
          <a:bodyPr wrap="none">
            <a:spAutoFit/>
          </a:bodyPr>
          <a:lstStyle/>
          <a:p>
            <a:r>
              <a:rPr lang="zh-TW" altLang="en-US" sz="3600" dirty="0"/>
              <a:t>立體作品</a:t>
            </a:r>
          </a:p>
        </p:txBody>
      </p:sp>
    </p:spTree>
    <p:extLst>
      <p:ext uri="{BB962C8B-B14F-4D97-AF65-F5344CB8AC3E}">
        <p14:creationId xmlns:p14="http://schemas.microsoft.com/office/powerpoint/2010/main" val="1828137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3273" y="402444"/>
            <a:ext cx="11545454" cy="1934351"/>
          </a:xfrm>
        </p:spPr>
        <p:txBody>
          <a:bodyPr>
            <a:noAutofit/>
          </a:bodyPr>
          <a:lstStyle/>
          <a:p>
            <a:pPr>
              <a:lnSpc>
                <a:spcPct val="100000"/>
              </a:lnSpc>
            </a:pPr>
            <a:r>
              <a:rPr lang="zh-TW" altLang="en-US" sz="3600" b="1" dirty="0"/>
              <a:t>妮基</a:t>
            </a:r>
            <a:r>
              <a:rPr lang="en-US" altLang="zh-TW" sz="3600" b="1" dirty="0"/>
              <a:t>·</a:t>
            </a:r>
            <a:r>
              <a:rPr lang="zh-TW" altLang="en-US" sz="3600" b="1" dirty="0"/>
              <a:t>桑法勒</a:t>
            </a:r>
            <a:r>
              <a:rPr lang="zh-TW" altLang="en-US" sz="2800" dirty="0"/>
              <a:t>（法語：</a:t>
            </a:r>
            <a:r>
              <a:rPr lang="en-US" altLang="zh-TW" sz="2800" b="1" dirty="0"/>
              <a:t>Niki de Saint </a:t>
            </a:r>
            <a:r>
              <a:rPr lang="en-US" altLang="zh-TW" sz="2800" b="1" dirty="0" err="1" smtClean="0"/>
              <a:t>Phalle</a:t>
            </a:r>
            <a:r>
              <a:rPr lang="zh-TW" altLang="en-US" sz="2800" dirty="0"/>
              <a:t>）</a:t>
            </a:r>
            <a:r>
              <a:rPr lang="zh-TW" altLang="en-US" sz="3200" dirty="0"/>
              <a:t>被封為「女梵谷</a:t>
            </a:r>
            <a:r>
              <a:rPr lang="zh-TW" altLang="en-US" sz="3200" dirty="0" smtClean="0"/>
              <a:t>」</a:t>
            </a:r>
            <a:r>
              <a:rPr lang="en-US" altLang="zh-TW" sz="3600" dirty="0" smtClean="0"/>
              <a:t/>
            </a:r>
            <a:br>
              <a:rPr lang="en-US" altLang="zh-TW" sz="3600" dirty="0" smtClean="0"/>
            </a:br>
            <a:r>
              <a:rPr lang="zh-TW" altLang="en-US" sz="3600" dirty="0" smtClean="0"/>
              <a:t>＊</a:t>
            </a:r>
            <a:r>
              <a:rPr lang="en-US" altLang="zh-TW" sz="3200" dirty="0" smtClean="0"/>
              <a:t>1930</a:t>
            </a:r>
            <a:r>
              <a:rPr lang="zh-TW" altLang="en-US" sz="3200" dirty="0"/>
              <a:t>年</a:t>
            </a:r>
            <a:r>
              <a:rPr lang="en-US" altLang="zh-TW" sz="3200" dirty="0"/>
              <a:t>10</a:t>
            </a:r>
            <a:r>
              <a:rPr lang="zh-TW" altLang="en-US" sz="3200" dirty="0"/>
              <a:t>月</a:t>
            </a:r>
            <a:r>
              <a:rPr lang="en-US" altLang="zh-TW" sz="3200" dirty="0"/>
              <a:t>29</a:t>
            </a:r>
            <a:r>
              <a:rPr lang="zh-TW" altLang="en-US" sz="3200" dirty="0"/>
              <a:t>日</a:t>
            </a:r>
            <a:r>
              <a:rPr lang="zh-TW" altLang="en-US" sz="3200" dirty="0" smtClean="0"/>
              <a:t>－巴黎</a:t>
            </a:r>
            <a:r>
              <a:rPr lang="zh-TW" altLang="en-US" sz="3200" dirty="0"/>
              <a:t>塞納河畔納</a:t>
            </a:r>
            <a:r>
              <a:rPr lang="zh-TW" altLang="en-US" sz="3200" dirty="0" smtClean="0"/>
              <a:t>伊</a:t>
            </a:r>
            <a:r>
              <a:rPr lang="en-US" altLang="zh-TW" sz="3200" dirty="0" smtClean="0"/>
              <a:t/>
            </a:r>
            <a:br>
              <a:rPr lang="en-US" altLang="zh-TW" sz="3200" dirty="0" smtClean="0"/>
            </a:br>
            <a:r>
              <a:rPr lang="zh-TW" altLang="en-US" sz="3200" dirty="0" smtClean="0"/>
              <a:t>＊</a:t>
            </a:r>
            <a:r>
              <a:rPr lang="en-US" altLang="zh-TW" sz="3200" dirty="0" smtClean="0"/>
              <a:t>2002</a:t>
            </a:r>
            <a:r>
              <a:rPr lang="zh-TW" altLang="en-US" sz="3200" dirty="0"/>
              <a:t>年</a:t>
            </a:r>
            <a:r>
              <a:rPr lang="en-US" altLang="zh-TW" sz="3200" dirty="0"/>
              <a:t>5</a:t>
            </a:r>
            <a:r>
              <a:rPr lang="zh-TW" altLang="en-US" sz="3200" dirty="0"/>
              <a:t>月</a:t>
            </a:r>
            <a:r>
              <a:rPr lang="en-US" altLang="zh-TW" sz="3200" dirty="0"/>
              <a:t>21</a:t>
            </a:r>
            <a:r>
              <a:rPr lang="zh-TW" altLang="en-US" sz="3200" dirty="0"/>
              <a:t>日</a:t>
            </a:r>
            <a:r>
              <a:rPr lang="zh-TW" altLang="en-US" sz="3200" dirty="0" smtClean="0"/>
              <a:t>－美國加州聖地牙哥醫院，</a:t>
            </a:r>
            <a:r>
              <a:rPr lang="zh-TW" altLang="en-US" sz="3200" dirty="0"/>
              <a:t>死</a:t>
            </a:r>
            <a:r>
              <a:rPr lang="zh-TW" altLang="en-US" sz="3200" dirty="0" smtClean="0"/>
              <a:t>於慢性呼吸衰</a:t>
            </a:r>
            <a:r>
              <a:rPr lang="zh-TW" altLang="en-US" sz="3200" dirty="0"/>
              <a:t>竭</a:t>
            </a:r>
            <a:r>
              <a:rPr lang="en-US" altLang="zh-TW" sz="3600" dirty="0" smtClean="0"/>
              <a:t/>
            </a:r>
            <a:br>
              <a:rPr lang="en-US" altLang="zh-TW" sz="3600" dirty="0" smtClean="0"/>
            </a:br>
            <a:endParaRPr lang="zh-TW" altLang="en-US" sz="3600" dirty="0"/>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4824" y="2323041"/>
            <a:ext cx="4135821" cy="4135821"/>
          </a:xfrm>
        </p:spPr>
      </p:pic>
      <p:pic>
        <p:nvPicPr>
          <p:cNvPr id="5" name="圖片 4"/>
          <p:cNvPicPr>
            <a:picLocks noChangeAspect="1"/>
          </p:cNvPicPr>
          <p:nvPr/>
        </p:nvPicPr>
        <p:blipFill>
          <a:blip r:embed="rId3"/>
          <a:stretch>
            <a:fillRect/>
          </a:stretch>
        </p:blipFill>
        <p:spPr>
          <a:xfrm>
            <a:off x="5131390" y="2323041"/>
            <a:ext cx="2787048" cy="4188187"/>
          </a:xfrm>
          <a:prstGeom prst="rect">
            <a:avLst/>
          </a:prstGeom>
        </p:spPr>
      </p:pic>
      <p:pic>
        <p:nvPicPr>
          <p:cNvPr id="6" name="圖片 5"/>
          <p:cNvPicPr>
            <a:picLocks noChangeAspect="1"/>
          </p:cNvPicPr>
          <p:nvPr/>
        </p:nvPicPr>
        <p:blipFill rotWithShape="1">
          <a:blip r:embed="rId4"/>
          <a:srcRect l="31940" t="7098" r="13030" b="4625"/>
          <a:stretch/>
        </p:blipFill>
        <p:spPr>
          <a:xfrm>
            <a:off x="7969183" y="2350840"/>
            <a:ext cx="3206819" cy="4160388"/>
          </a:xfrm>
          <a:prstGeom prst="rect">
            <a:avLst/>
          </a:prstGeom>
        </p:spPr>
      </p:pic>
    </p:spTree>
    <p:extLst>
      <p:ext uri="{BB962C8B-B14F-4D97-AF65-F5344CB8AC3E}">
        <p14:creationId xmlns:p14="http://schemas.microsoft.com/office/powerpoint/2010/main" val="33392451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27788"/>
            <a:ext cx="10058400" cy="1371600"/>
          </a:xfrm>
        </p:spPr>
        <p:txBody>
          <a:bodyPr>
            <a:normAutofit/>
          </a:bodyPr>
          <a:lstStyle/>
          <a:p>
            <a:endParaRPr lang="zh-TW" altLang="en-US" dirty="0"/>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865" y="2953862"/>
            <a:ext cx="2586370" cy="3668610"/>
          </a:xfrm>
          <a:prstGeom prst="rect">
            <a:avLst/>
          </a:prstGeom>
        </p:spPr>
      </p:pic>
      <p:pic>
        <p:nvPicPr>
          <p:cNvPr id="8" name="內容版面配置區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23235" y="2953862"/>
            <a:ext cx="3734584" cy="3671553"/>
          </a:xfrm>
        </p:spPr>
      </p:pic>
      <p:pic>
        <p:nvPicPr>
          <p:cNvPr id="9" name="圖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0271" y="2953862"/>
            <a:ext cx="5471253" cy="3668610"/>
          </a:xfrm>
          <a:prstGeom prst="rect">
            <a:avLst/>
          </a:prstGeom>
        </p:spPr>
      </p:pic>
      <p:sp>
        <p:nvSpPr>
          <p:cNvPr id="4" name="矩形 3"/>
          <p:cNvSpPr/>
          <p:nvPr/>
        </p:nvSpPr>
        <p:spPr>
          <a:xfrm>
            <a:off x="461818" y="1351274"/>
            <a:ext cx="11111345" cy="954107"/>
          </a:xfrm>
          <a:prstGeom prst="rect">
            <a:avLst/>
          </a:prstGeom>
        </p:spPr>
        <p:txBody>
          <a:bodyPr wrap="square">
            <a:spAutoFit/>
          </a:bodyPr>
          <a:lstStyle/>
          <a:p>
            <a:r>
              <a:rPr lang="zh-TW" altLang="en-US" sz="2800" dirty="0"/>
              <a:t>妮基的怪獸</a:t>
            </a:r>
            <a:endParaRPr lang="en-US" altLang="zh-TW" sz="2800" dirty="0"/>
          </a:p>
          <a:p>
            <a:r>
              <a:rPr lang="zh-TW" altLang="en-US" sz="2800" dirty="0" smtClean="0"/>
              <a:t>＊展現</a:t>
            </a:r>
            <a:r>
              <a:rPr lang="zh-TW" altLang="en-US" sz="2800" dirty="0"/>
              <a:t>最率真的意念，也帶給了人們歡樂，讓人有無限的想像空間</a:t>
            </a:r>
          </a:p>
        </p:txBody>
      </p:sp>
    </p:spTree>
    <p:extLst>
      <p:ext uri="{BB962C8B-B14F-4D97-AF65-F5344CB8AC3E}">
        <p14:creationId xmlns:p14="http://schemas.microsoft.com/office/powerpoint/2010/main" val="17487480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9048" y="536992"/>
            <a:ext cx="11526982" cy="1371600"/>
          </a:xfrm>
        </p:spPr>
        <p:txBody>
          <a:bodyPr>
            <a:noAutofit/>
          </a:bodyPr>
          <a:lstStyle/>
          <a:p>
            <a:r>
              <a:rPr lang="zh-TW" altLang="en-US" sz="3600" dirty="0" smtClean="0"/>
              <a:t>＊</a:t>
            </a:r>
            <a:r>
              <a:rPr lang="en-US" altLang="zh-TW" sz="3600" dirty="0" smtClean="0"/>
              <a:t>1955</a:t>
            </a:r>
            <a:r>
              <a:rPr lang="zh-TW" altLang="en-US" sz="3600" dirty="0" smtClean="0"/>
              <a:t>年前往巴塞隆納</a:t>
            </a:r>
            <a:r>
              <a:rPr lang="zh-TW" altLang="en-US" sz="3600" dirty="0"/>
              <a:t>旅遊</a:t>
            </a:r>
            <a:r>
              <a:rPr lang="zh-TW" altLang="en-US" sz="3600" dirty="0" smtClean="0"/>
              <a:t>，看到建築</a:t>
            </a:r>
            <a:r>
              <a:rPr lang="zh-TW" altLang="en-US" sz="3600" dirty="0"/>
              <a:t>家高第的作品</a:t>
            </a:r>
            <a:r>
              <a:rPr lang="zh-TW" altLang="en-US" sz="3600" dirty="0" smtClean="0"/>
              <a:t>，奎</a:t>
            </a:r>
            <a:r>
              <a:rPr lang="zh-TW" altLang="en-US" sz="3600" dirty="0"/>
              <a:t>爾公園之旅改變了她的</a:t>
            </a:r>
            <a:r>
              <a:rPr lang="zh-TW" altLang="en-US" sz="3600" dirty="0" smtClean="0"/>
              <a:t>一生，實現</a:t>
            </a:r>
            <a:r>
              <a:rPr lang="zh-TW" altLang="en-US" sz="3600" dirty="0"/>
              <a:t>了這個想法創作了</a:t>
            </a:r>
            <a:r>
              <a:rPr lang="zh-TW" altLang="en-US" sz="3600" dirty="0">
                <a:solidFill>
                  <a:srgbClr val="FF0000"/>
                </a:solidFill>
              </a:rPr>
              <a:t>塔羅公園</a:t>
            </a:r>
            <a:r>
              <a:rPr lang="zh-TW" altLang="en-US" sz="3600" dirty="0"/>
              <a:t>。</a:t>
            </a:r>
          </a:p>
        </p:txBody>
      </p:sp>
      <p:pic>
        <p:nvPicPr>
          <p:cNvPr id="6" name="內容版面配置區 5"/>
          <p:cNvPicPr>
            <a:picLocks noGrp="1" noChangeAspect="1"/>
          </p:cNvPicPr>
          <p:nvPr>
            <p:ph idx="1"/>
          </p:nvPr>
        </p:nvPicPr>
        <p:blipFill>
          <a:blip r:embed="rId2"/>
          <a:stretch>
            <a:fillRect/>
          </a:stretch>
        </p:blipFill>
        <p:spPr>
          <a:xfrm>
            <a:off x="6162539" y="2235198"/>
            <a:ext cx="5953461" cy="3961758"/>
          </a:xfrm>
          <a:prstGeom prst="rect">
            <a:avLst/>
          </a:prstGeom>
        </p:spPr>
      </p:pic>
      <p:pic>
        <p:nvPicPr>
          <p:cNvPr id="5" name="圖片 4"/>
          <p:cNvPicPr>
            <a:picLocks noChangeAspect="1"/>
          </p:cNvPicPr>
          <p:nvPr/>
        </p:nvPicPr>
        <p:blipFill>
          <a:blip r:embed="rId3"/>
          <a:stretch>
            <a:fillRect/>
          </a:stretch>
        </p:blipFill>
        <p:spPr>
          <a:xfrm>
            <a:off x="85594" y="2235197"/>
            <a:ext cx="5988444" cy="3961758"/>
          </a:xfrm>
          <a:prstGeom prst="rect">
            <a:avLst/>
          </a:prstGeom>
        </p:spPr>
      </p:pic>
    </p:spTree>
    <p:extLst>
      <p:ext uri="{BB962C8B-B14F-4D97-AF65-F5344CB8AC3E}">
        <p14:creationId xmlns:p14="http://schemas.microsoft.com/office/powerpoint/2010/main" val="23748007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pPr algn="ctr"/>
            <a:r>
              <a:rPr lang="zh-TW" altLang="en-US" sz="3600" dirty="0"/>
              <a:t>義大利卡帕爾比奧</a:t>
            </a:r>
            <a:r>
              <a:rPr lang="en-US" altLang="zh-TW" sz="3600" dirty="0"/>
              <a:t/>
            </a:r>
            <a:br>
              <a:rPr lang="en-US" altLang="zh-TW" sz="3600" dirty="0"/>
            </a:br>
            <a:r>
              <a:rPr lang="zh-TW" altLang="en-US" sz="3600" dirty="0" smtClean="0"/>
              <a:t>以</a:t>
            </a:r>
            <a:r>
              <a:rPr lang="zh-TW" altLang="en-US" sz="3600" dirty="0"/>
              <a:t>塔羅牌（</a:t>
            </a:r>
            <a:r>
              <a:rPr lang="zh-TW" altLang="en-US" sz="2800" dirty="0"/>
              <a:t>大阿爾克納牌</a:t>
            </a:r>
            <a:r>
              <a:rPr lang="zh-TW" altLang="en-US" sz="3600" dirty="0"/>
              <a:t>）為造型的主題</a:t>
            </a:r>
            <a:r>
              <a:rPr lang="zh-TW" altLang="en-US" sz="3600" dirty="0" smtClean="0"/>
              <a:t>公園</a:t>
            </a:r>
            <a:endParaRPr lang="zh-TW" altLang="en-US" sz="3600" dirty="0"/>
          </a:p>
        </p:txBody>
      </p:sp>
      <p:pic>
        <p:nvPicPr>
          <p:cNvPr id="5" name="圖片 4"/>
          <p:cNvPicPr>
            <a:picLocks noChangeAspect="1"/>
          </p:cNvPicPr>
          <p:nvPr/>
        </p:nvPicPr>
        <p:blipFill rotWithShape="1">
          <a:blip r:embed="rId2"/>
          <a:srcRect t="32826"/>
          <a:stretch/>
        </p:blipFill>
        <p:spPr>
          <a:xfrm>
            <a:off x="203783" y="2392878"/>
            <a:ext cx="6667500" cy="3730192"/>
          </a:xfrm>
          <a:prstGeom prst="rect">
            <a:avLst/>
          </a:prstGeom>
        </p:spPr>
      </p:pic>
      <p:pic>
        <p:nvPicPr>
          <p:cNvPr id="3" name="內容版面配置區 2"/>
          <p:cNvPicPr>
            <a:picLocks noGrp="1" noChangeAspect="1"/>
          </p:cNvPicPr>
          <p:nvPr>
            <p:ph idx="1"/>
          </p:nvPr>
        </p:nvPicPr>
        <p:blipFill rotWithShape="1">
          <a:blip r:embed="rId3"/>
          <a:srcRect t="4916" r="3802" b="2773"/>
          <a:stretch/>
        </p:blipFill>
        <p:spPr>
          <a:xfrm>
            <a:off x="6801600" y="2392877"/>
            <a:ext cx="5182997" cy="3730193"/>
          </a:xfrm>
          <a:prstGeom prst="rect">
            <a:avLst/>
          </a:prstGeom>
        </p:spPr>
      </p:pic>
    </p:spTree>
    <p:extLst>
      <p:ext uri="{BB962C8B-B14F-4D97-AF65-F5344CB8AC3E}">
        <p14:creationId xmlns:p14="http://schemas.microsoft.com/office/powerpoint/2010/main" val="30894075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7563" y="526472"/>
            <a:ext cx="10058400" cy="1371600"/>
          </a:xfrm>
        </p:spPr>
        <p:txBody>
          <a:bodyPr>
            <a:normAutofit/>
          </a:bodyPr>
          <a:lstStyle/>
          <a:p>
            <a:pPr algn="ctr"/>
            <a:r>
              <a:rPr lang="zh-TW" altLang="en-US" sz="3600" dirty="0"/>
              <a:t>以塔羅牌為造型，分別為“女教皇”、“</a:t>
            </a:r>
            <a:r>
              <a:rPr lang="zh-TW" altLang="en-US" sz="3600" dirty="0" smtClean="0"/>
              <a:t>皇后”、</a:t>
            </a:r>
            <a:r>
              <a:rPr lang="zh-TW" altLang="en-US" sz="3600" dirty="0"/>
              <a:t>“月亮” 、“太陽”等塔羅牌中的符號</a:t>
            </a:r>
            <a:r>
              <a:rPr lang="zh-TW" altLang="en-US" sz="3600" dirty="0" smtClean="0"/>
              <a:t>。</a:t>
            </a:r>
            <a:endParaRPr lang="zh-TW" altLang="en-US" sz="3600" dirty="0"/>
          </a:p>
        </p:txBody>
      </p:sp>
      <p:pic>
        <p:nvPicPr>
          <p:cNvPr id="5" name="內容版面配置區 4"/>
          <p:cNvPicPr>
            <a:picLocks noGrp="1" noChangeAspect="1"/>
          </p:cNvPicPr>
          <p:nvPr>
            <p:ph idx="1"/>
          </p:nvPr>
        </p:nvPicPr>
        <p:blipFill>
          <a:blip r:embed="rId2"/>
          <a:stretch>
            <a:fillRect/>
          </a:stretch>
        </p:blipFill>
        <p:spPr>
          <a:xfrm>
            <a:off x="326736" y="2447276"/>
            <a:ext cx="4762500" cy="3743325"/>
          </a:xfrm>
          <a:prstGeom prst="rect">
            <a:avLst/>
          </a:prstGeom>
        </p:spPr>
      </p:pic>
      <p:pic>
        <p:nvPicPr>
          <p:cNvPr id="3" name="圖片 2"/>
          <p:cNvPicPr>
            <a:picLocks noChangeAspect="1"/>
          </p:cNvPicPr>
          <p:nvPr/>
        </p:nvPicPr>
        <p:blipFill>
          <a:blip r:embed="rId3"/>
          <a:stretch>
            <a:fillRect/>
          </a:stretch>
        </p:blipFill>
        <p:spPr>
          <a:xfrm>
            <a:off x="5208836" y="2465622"/>
            <a:ext cx="6669602" cy="3724979"/>
          </a:xfrm>
          <a:prstGeom prst="rect">
            <a:avLst/>
          </a:prstGeom>
        </p:spPr>
      </p:pic>
    </p:spTree>
    <p:extLst>
      <p:ext uri="{BB962C8B-B14F-4D97-AF65-F5344CB8AC3E}">
        <p14:creationId xmlns:p14="http://schemas.microsoft.com/office/powerpoint/2010/main" val="23671845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163126" y="304803"/>
            <a:ext cx="5962073" cy="6228771"/>
          </a:xfrm>
        </p:spPr>
        <p:txBody>
          <a:bodyPr>
            <a:normAutofit/>
          </a:bodyPr>
          <a:lstStyle/>
          <a:p>
            <a:pPr marL="0" indent="0">
              <a:buNone/>
            </a:pPr>
            <a:r>
              <a:rPr lang="zh-TW" altLang="en-US" sz="2800" dirty="0" smtClean="0"/>
              <a:t>＊皇后：以人面獅身為雛形，為半人半獸的女神，</a:t>
            </a:r>
            <a:r>
              <a:rPr lang="zh-TW" altLang="en-US" sz="2800" dirty="0"/>
              <a:t>象徵權力</a:t>
            </a:r>
            <a:endParaRPr lang="en-US" altLang="zh-TW" sz="2800" dirty="0" smtClean="0"/>
          </a:p>
          <a:p>
            <a:pPr marL="0" indent="0">
              <a:buNone/>
            </a:pPr>
            <a:endParaRPr lang="en-US" altLang="zh-TW" sz="2800" dirty="0" smtClean="0"/>
          </a:p>
          <a:p>
            <a:pPr marL="0" indent="0">
              <a:buNone/>
            </a:pPr>
            <a:endParaRPr lang="en-US" altLang="zh-TW" sz="2800" dirty="0"/>
          </a:p>
          <a:p>
            <a:pPr marL="0" indent="0">
              <a:buNone/>
            </a:pPr>
            <a:endParaRPr lang="en-US" altLang="zh-TW" sz="2800" dirty="0" smtClean="0"/>
          </a:p>
          <a:p>
            <a:pPr marL="0" indent="0">
              <a:buNone/>
            </a:pPr>
            <a:endParaRPr lang="en-US" altLang="zh-TW" sz="2800" dirty="0"/>
          </a:p>
          <a:p>
            <a:pPr marL="0" indent="0">
              <a:buNone/>
            </a:pPr>
            <a:r>
              <a:rPr lang="zh-TW" altLang="en-US" sz="2800" dirty="0" smtClean="0"/>
              <a:t>＊女教皇</a:t>
            </a:r>
            <a:r>
              <a:rPr lang="zh-TW" altLang="en-US" sz="2800" dirty="0"/>
              <a:t>：</a:t>
            </a:r>
            <a:r>
              <a:rPr lang="zh-TW" altLang="en-US" sz="2800" dirty="0" smtClean="0"/>
              <a:t>口中有水注入水池，池中有丁格</a:t>
            </a:r>
            <a:r>
              <a:rPr lang="zh-TW" altLang="en-US" sz="2800" dirty="0"/>
              <a:t>利</a:t>
            </a:r>
            <a:r>
              <a:rPr lang="zh-TW" altLang="en-US" sz="2800" dirty="0" smtClean="0"/>
              <a:t>寓意命運之輪的輪盤，意味世界的完成，一切歸於圓滿，並有了重新開始的起點。</a:t>
            </a:r>
            <a:endParaRPr lang="zh-TW" altLang="en-US" sz="2800" dirty="0"/>
          </a:p>
        </p:txBody>
      </p:sp>
      <p:pic>
        <p:nvPicPr>
          <p:cNvPr id="5" name="圖片 4"/>
          <p:cNvPicPr>
            <a:picLocks noChangeAspect="1"/>
          </p:cNvPicPr>
          <p:nvPr/>
        </p:nvPicPr>
        <p:blipFill>
          <a:blip r:embed="rId2"/>
          <a:stretch>
            <a:fillRect/>
          </a:stretch>
        </p:blipFill>
        <p:spPr>
          <a:xfrm>
            <a:off x="214274" y="304803"/>
            <a:ext cx="4951228" cy="3300819"/>
          </a:xfrm>
          <a:prstGeom prst="rect">
            <a:avLst/>
          </a:prstGeom>
        </p:spPr>
      </p:pic>
      <p:pic>
        <p:nvPicPr>
          <p:cNvPr id="6" name="圖片 5"/>
          <p:cNvPicPr>
            <a:picLocks noChangeAspect="1"/>
          </p:cNvPicPr>
          <p:nvPr/>
        </p:nvPicPr>
        <p:blipFill>
          <a:blip r:embed="rId3"/>
          <a:stretch>
            <a:fillRect/>
          </a:stretch>
        </p:blipFill>
        <p:spPr>
          <a:xfrm>
            <a:off x="214274" y="3694548"/>
            <a:ext cx="4948852" cy="2839027"/>
          </a:xfrm>
          <a:prstGeom prst="rect">
            <a:avLst/>
          </a:prstGeom>
        </p:spPr>
      </p:pic>
    </p:spTree>
    <p:extLst>
      <p:ext uri="{BB962C8B-B14F-4D97-AF65-F5344CB8AC3E}">
        <p14:creationId xmlns:p14="http://schemas.microsoft.com/office/powerpoint/2010/main" val="24990099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a:xfrm>
            <a:off x="6742545" y="642594"/>
            <a:ext cx="5209310" cy="5731940"/>
          </a:xfrm>
        </p:spPr>
        <p:txBody>
          <a:bodyPr>
            <a:normAutofit/>
          </a:bodyPr>
          <a:lstStyle/>
          <a:p>
            <a:endParaRPr lang="en-US" altLang="zh-TW" sz="2800" dirty="0" smtClean="0"/>
          </a:p>
          <a:p>
            <a:pPr marL="0" indent="0">
              <a:buNone/>
            </a:pPr>
            <a:r>
              <a:rPr lang="zh-TW" altLang="en-US" sz="2800" dirty="0" smtClean="0"/>
              <a:t>＊月亮</a:t>
            </a:r>
            <a:r>
              <a:rPr lang="en-US" altLang="zh-TW" sz="2800" dirty="0" smtClean="0"/>
              <a:t>:</a:t>
            </a:r>
            <a:r>
              <a:rPr lang="zh-CN" altLang="en-US" sz="2800" dirty="0" smtClean="0"/>
              <a:t>代表“創造性想像”和“消極幻覺”的一張卡。月亮卡片的內部是奧秘和神秘的。象徵危機性的或提供巨大的想像力。</a:t>
            </a:r>
            <a:endParaRPr lang="en-US" altLang="zh-TW" sz="2800" dirty="0" smtClean="0"/>
          </a:p>
          <a:p>
            <a:pPr marL="0" indent="0">
              <a:buNone/>
            </a:pPr>
            <a:endParaRPr lang="en-US" altLang="zh-TW" sz="2800" dirty="0"/>
          </a:p>
          <a:p>
            <a:pPr marL="0" indent="0">
              <a:buNone/>
            </a:pPr>
            <a:r>
              <a:rPr lang="zh-TW" altLang="en-US" sz="2800" dirty="0" smtClean="0"/>
              <a:t>＊太陽</a:t>
            </a:r>
            <a:r>
              <a:rPr lang="en-US" altLang="zh-TW" sz="2800" dirty="0" smtClean="0"/>
              <a:t>:</a:t>
            </a:r>
            <a:r>
              <a:rPr lang="zh-TW" altLang="en-US" sz="2800" dirty="0" smtClean="0"/>
              <a:t>妮</a:t>
            </a:r>
            <a:r>
              <a:rPr lang="zh-TW" altLang="en-US" sz="2800" dirty="0"/>
              <a:t>基的造型靈感來自印地安人的神話</a:t>
            </a:r>
            <a:r>
              <a:rPr lang="zh-TW" altLang="en-US" sz="2800" dirty="0" smtClean="0"/>
              <a:t>。 </a:t>
            </a:r>
            <a:r>
              <a:rPr lang="zh-TW" altLang="en-US" sz="2800" dirty="0"/>
              <a:t>太陽是生命的源頭，它使萬物生長，所以妮基以它作為精神和力量的象徵。</a:t>
            </a:r>
          </a:p>
        </p:txBody>
      </p:sp>
      <p:pic>
        <p:nvPicPr>
          <p:cNvPr id="4" name="圖片 3"/>
          <p:cNvPicPr>
            <a:picLocks noChangeAspect="1"/>
          </p:cNvPicPr>
          <p:nvPr/>
        </p:nvPicPr>
        <p:blipFill>
          <a:blip r:embed="rId2"/>
          <a:stretch>
            <a:fillRect/>
          </a:stretch>
        </p:blipFill>
        <p:spPr>
          <a:xfrm>
            <a:off x="604980" y="642594"/>
            <a:ext cx="5675745" cy="5731940"/>
          </a:xfrm>
          <a:prstGeom prst="rect">
            <a:avLst/>
          </a:prstGeom>
        </p:spPr>
      </p:pic>
    </p:spTree>
    <p:extLst>
      <p:ext uri="{BB962C8B-B14F-4D97-AF65-F5344CB8AC3E}">
        <p14:creationId xmlns:p14="http://schemas.microsoft.com/office/powerpoint/2010/main" val="40351753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6" name="內容版面配置區 5"/>
          <p:cNvPicPr>
            <a:picLocks noGrp="1" noChangeAspect="1"/>
          </p:cNvPicPr>
          <p:nvPr>
            <p:ph idx="1"/>
          </p:nvPr>
        </p:nvPicPr>
        <p:blipFill>
          <a:blip r:embed="rId2"/>
          <a:stretch>
            <a:fillRect/>
          </a:stretch>
        </p:blipFill>
        <p:spPr>
          <a:xfrm>
            <a:off x="3894555" y="518795"/>
            <a:ext cx="5001279" cy="5693294"/>
          </a:xfrm>
          <a:prstGeom prst="rect">
            <a:avLst/>
          </a:prstGeom>
        </p:spPr>
      </p:pic>
      <p:pic>
        <p:nvPicPr>
          <p:cNvPr id="7" name="圖片 6"/>
          <p:cNvPicPr>
            <a:picLocks noChangeAspect="1"/>
          </p:cNvPicPr>
          <p:nvPr/>
        </p:nvPicPr>
        <p:blipFill rotWithShape="1">
          <a:blip r:embed="rId3"/>
          <a:srcRect l="10474" r="57230"/>
          <a:stretch/>
        </p:blipFill>
        <p:spPr>
          <a:xfrm>
            <a:off x="8990215" y="511117"/>
            <a:ext cx="3190240" cy="5708650"/>
          </a:xfrm>
          <a:prstGeom prst="rect">
            <a:avLst/>
          </a:prstGeom>
        </p:spPr>
      </p:pic>
      <p:sp>
        <p:nvSpPr>
          <p:cNvPr id="3" name="矩形 2"/>
          <p:cNvSpPr/>
          <p:nvPr/>
        </p:nvSpPr>
        <p:spPr>
          <a:xfrm>
            <a:off x="452581" y="2014194"/>
            <a:ext cx="3441973" cy="2246769"/>
          </a:xfrm>
          <a:prstGeom prst="rect">
            <a:avLst/>
          </a:prstGeom>
        </p:spPr>
        <p:txBody>
          <a:bodyPr wrap="square">
            <a:spAutoFit/>
          </a:bodyPr>
          <a:lstStyle/>
          <a:p>
            <a:r>
              <a:rPr lang="zh-TW" altLang="en-US" sz="2800" dirty="0" smtClean="0"/>
              <a:t>＊</a:t>
            </a:r>
            <a:r>
              <a:rPr lang="zh-CN" altLang="en-US" sz="2800" dirty="0" smtClean="0"/>
              <a:t>這座歷時</a:t>
            </a:r>
            <a:r>
              <a:rPr lang="en-US" altLang="zh-CN" sz="2800" dirty="0" smtClean="0"/>
              <a:t>20</a:t>
            </a:r>
            <a:r>
              <a:rPr lang="zh-CN" altLang="en-US" sz="2800" dirty="0"/>
              <a:t>年的</a:t>
            </a:r>
            <a:r>
              <a:rPr lang="en-US" altLang="zh-CN" sz="2800" dirty="0" smtClean="0"/>
              <a:t>《</a:t>
            </a:r>
            <a:r>
              <a:rPr lang="zh-CN" altLang="en-US" sz="2800" dirty="0" smtClean="0"/>
              <a:t>塔羅花園</a:t>
            </a:r>
            <a:r>
              <a:rPr lang="en-US" altLang="zh-CN" sz="2800" dirty="0" smtClean="0"/>
              <a:t>》</a:t>
            </a:r>
            <a:r>
              <a:rPr lang="zh-CN" altLang="en-US" sz="2800" dirty="0" smtClean="0"/>
              <a:t>，其建築外牆和內部幾乎以細碎的鏡面材質和斑斕的色彩組成</a:t>
            </a:r>
            <a:r>
              <a:rPr lang="zh-TW" altLang="en-US" sz="2800" dirty="0" smtClean="0"/>
              <a:t>。</a:t>
            </a:r>
            <a:endParaRPr lang="zh-TW" altLang="en-US" sz="2800" dirty="0"/>
          </a:p>
        </p:txBody>
      </p:sp>
    </p:spTree>
    <p:extLst>
      <p:ext uri="{BB962C8B-B14F-4D97-AF65-F5344CB8AC3E}">
        <p14:creationId xmlns:p14="http://schemas.microsoft.com/office/powerpoint/2010/main" val="3127084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2800" dirty="0" smtClean="0"/>
              <a:t>＊為了</a:t>
            </a:r>
            <a:r>
              <a:rPr lang="zh-TW" altLang="en-US" sz="2800" dirty="0"/>
              <a:t>支撐這個花園計劃的完成，她在美國創辦了自己的珠寶線和香水線，用來資助工程資金，這些珠寶和香水的造型同樣沿襲了桑法勒的藝術</a:t>
            </a:r>
            <a:r>
              <a:rPr lang="zh-TW" altLang="en-US" sz="2800" dirty="0" smtClean="0"/>
              <a:t>風格。</a:t>
            </a:r>
            <a:endParaRPr lang="zh-TW" altLang="en-US" sz="2800" dirty="0"/>
          </a:p>
        </p:txBody>
      </p:sp>
      <p:pic>
        <p:nvPicPr>
          <p:cNvPr id="5" name="內容版面配置區 4"/>
          <p:cNvPicPr>
            <a:picLocks noGrp="1" noChangeAspect="1"/>
          </p:cNvPicPr>
          <p:nvPr>
            <p:ph idx="1"/>
          </p:nvPr>
        </p:nvPicPr>
        <p:blipFill>
          <a:blip r:embed="rId2"/>
          <a:stretch>
            <a:fillRect/>
          </a:stretch>
        </p:blipFill>
        <p:spPr>
          <a:xfrm>
            <a:off x="3496375" y="2735359"/>
            <a:ext cx="2686394" cy="3414908"/>
          </a:xfrm>
          <a:prstGeom prst="rect">
            <a:avLst/>
          </a:prstGeom>
        </p:spPr>
      </p:pic>
      <p:pic>
        <p:nvPicPr>
          <p:cNvPr id="4" name="圖片 3"/>
          <p:cNvPicPr>
            <a:picLocks noChangeAspect="1"/>
          </p:cNvPicPr>
          <p:nvPr/>
        </p:nvPicPr>
        <p:blipFill>
          <a:blip r:embed="rId3"/>
          <a:stretch>
            <a:fillRect/>
          </a:stretch>
        </p:blipFill>
        <p:spPr>
          <a:xfrm>
            <a:off x="227454" y="2735798"/>
            <a:ext cx="3412159" cy="3412159"/>
          </a:xfrm>
          <a:prstGeom prst="rect">
            <a:avLst/>
          </a:prstGeom>
        </p:spPr>
      </p:pic>
      <p:pic>
        <p:nvPicPr>
          <p:cNvPr id="6" name="圖片 5"/>
          <p:cNvPicPr>
            <a:picLocks noChangeAspect="1"/>
          </p:cNvPicPr>
          <p:nvPr/>
        </p:nvPicPr>
        <p:blipFill>
          <a:blip r:embed="rId4"/>
          <a:stretch>
            <a:fillRect/>
          </a:stretch>
        </p:blipFill>
        <p:spPr>
          <a:xfrm>
            <a:off x="6072422" y="2735798"/>
            <a:ext cx="3412159" cy="3412159"/>
          </a:xfrm>
          <a:prstGeom prst="rect">
            <a:avLst/>
          </a:prstGeom>
        </p:spPr>
      </p:pic>
      <p:pic>
        <p:nvPicPr>
          <p:cNvPr id="7" name="圖片 6"/>
          <p:cNvPicPr>
            <a:picLocks noChangeAspect="1"/>
          </p:cNvPicPr>
          <p:nvPr/>
        </p:nvPicPr>
        <p:blipFill rotWithShape="1">
          <a:blip r:embed="rId5"/>
          <a:srcRect l="7945"/>
          <a:stretch/>
        </p:blipFill>
        <p:spPr>
          <a:xfrm>
            <a:off x="9273307" y="2735798"/>
            <a:ext cx="2743199" cy="3412159"/>
          </a:xfrm>
          <a:prstGeom prst="rect">
            <a:avLst/>
          </a:prstGeom>
        </p:spPr>
      </p:pic>
    </p:spTree>
    <p:extLst>
      <p:ext uri="{BB962C8B-B14F-4D97-AF65-F5344CB8AC3E}">
        <p14:creationId xmlns:p14="http://schemas.microsoft.com/office/powerpoint/2010/main" val="35730991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9033" y="873600"/>
            <a:ext cx="10949097" cy="1371600"/>
          </a:xfrm>
        </p:spPr>
        <p:txBody>
          <a:bodyPr>
            <a:noAutofit/>
          </a:bodyPr>
          <a:lstStyle/>
          <a:p>
            <a:r>
              <a:rPr lang="en-US" altLang="zh-TW" sz="3200" dirty="0" smtClean="0"/>
              <a:t>Maria </a:t>
            </a:r>
            <a:r>
              <a:rPr lang="en-US" altLang="zh-TW" sz="3200" dirty="0" err="1"/>
              <a:t>Grazia</a:t>
            </a:r>
            <a:r>
              <a:rPr lang="en-US" altLang="zh-TW" sz="3200" dirty="0"/>
              <a:t> </a:t>
            </a:r>
            <a:r>
              <a:rPr lang="en-US" altLang="zh-TW" sz="3200" dirty="0" err="1"/>
              <a:t>Chiuri</a:t>
            </a:r>
            <a:r>
              <a:rPr lang="zh-TW" altLang="en-US" sz="3200" dirty="0"/>
              <a:t>為</a:t>
            </a:r>
            <a:r>
              <a:rPr lang="en-US" altLang="zh-TW" sz="3200" dirty="0"/>
              <a:t>Dior</a:t>
            </a:r>
            <a:r>
              <a:rPr lang="zh-TW" altLang="en-US" sz="3200" dirty="0"/>
              <a:t>設計的</a:t>
            </a:r>
            <a:r>
              <a:rPr lang="en-US" altLang="zh-TW" sz="3200" dirty="0"/>
              <a:t>2018</a:t>
            </a:r>
            <a:r>
              <a:rPr lang="zh-TW" altLang="en-US" sz="3200" dirty="0"/>
              <a:t>春夏季成衣</a:t>
            </a:r>
            <a:r>
              <a:rPr lang="zh-TW" altLang="en-US" sz="3200" dirty="0" smtClean="0"/>
              <a:t>系列。</a:t>
            </a:r>
            <a:r>
              <a:rPr lang="zh-TW" altLang="en-US" sz="3200" dirty="0"/>
              <a:t>本季成衣的設計靈感不僅源於著名女藝術家妮基</a:t>
            </a:r>
            <a:r>
              <a:rPr lang="en-US" altLang="zh-TW" sz="3200" dirty="0"/>
              <a:t>·</a:t>
            </a:r>
            <a:r>
              <a:rPr lang="zh-TW" altLang="en-US" sz="3200" dirty="0"/>
              <a:t>桑法勒（</a:t>
            </a:r>
            <a:r>
              <a:rPr lang="en-US" altLang="zh-TW" sz="3200" dirty="0" err="1"/>
              <a:t>Niki</a:t>
            </a:r>
            <a:r>
              <a:rPr lang="en-US" altLang="zh-TW" sz="3200" dirty="0"/>
              <a:t> de Saint </a:t>
            </a:r>
            <a:r>
              <a:rPr lang="en-US" altLang="zh-TW" sz="3200" dirty="0" err="1"/>
              <a:t>Phalle</a:t>
            </a:r>
            <a:r>
              <a:rPr lang="zh-TW" altLang="en-US" sz="3200" dirty="0"/>
              <a:t>）的作品，也源自她與曾擔任</a:t>
            </a:r>
            <a:r>
              <a:rPr lang="en-US" altLang="zh-TW" sz="3200" dirty="0"/>
              <a:t>Dior</a:t>
            </a:r>
            <a:r>
              <a:rPr lang="zh-TW" altLang="en-US" sz="3200" dirty="0"/>
              <a:t>迪奧創意總監的馬克</a:t>
            </a:r>
            <a:r>
              <a:rPr lang="en-US" altLang="zh-TW" sz="3200" dirty="0"/>
              <a:t>·</a:t>
            </a:r>
            <a:r>
              <a:rPr lang="zh-TW" altLang="en-US" sz="3200" dirty="0"/>
              <a:t>博漢（</a:t>
            </a:r>
            <a:r>
              <a:rPr lang="en-US" altLang="zh-TW" sz="3200" dirty="0"/>
              <a:t>Marc </a:t>
            </a:r>
            <a:r>
              <a:rPr lang="en-US" altLang="zh-TW" sz="3200" dirty="0" err="1"/>
              <a:t>Bohan</a:t>
            </a:r>
            <a:r>
              <a:rPr lang="zh-TW" altLang="en-US" sz="3200" dirty="0"/>
              <a:t>）的深厚友誼。</a:t>
            </a:r>
          </a:p>
        </p:txBody>
      </p:sp>
      <p:pic>
        <p:nvPicPr>
          <p:cNvPr id="5" name="內容版面配置區 4"/>
          <p:cNvPicPr>
            <a:picLocks noGrp="1" noChangeAspect="1"/>
          </p:cNvPicPr>
          <p:nvPr>
            <p:ph idx="1"/>
          </p:nvPr>
        </p:nvPicPr>
        <p:blipFill>
          <a:blip r:embed="rId2"/>
          <a:stretch>
            <a:fillRect/>
          </a:stretch>
        </p:blipFill>
        <p:spPr>
          <a:xfrm>
            <a:off x="5799074" y="3015606"/>
            <a:ext cx="5769056" cy="3836634"/>
          </a:xfrm>
          <a:prstGeom prst="rect">
            <a:avLst/>
          </a:prstGeom>
        </p:spPr>
      </p:pic>
      <p:pic>
        <p:nvPicPr>
          <p:cNvPr id="6" name="圖片 5"/>
          <p:cNvPicPr>
            <a:picLocks noChangeAspect="1"/>
          </p:cNvPicPr>
          <p:nvPr/>
        </p:nvPicPr>
        <p:blipFill>
          <a:blip r:embed="rId3"/>
          <a:stretch>
            <a:fillRect/>
          </a:stretch>
        </p:blipFill>
        <p:spPr>
          <a:xfrm>
            <a:off x="619033" y="3015606"/>
            <a:ext cx="2561596" cy="3842394"/>
          </a:xfrm>
          <a:prstGeom prst="rect">
            <a:avLst/>
          </a:prstGeom>
        </p:spPr>
      </p:pic>
      <p:pic>
        <p:nvPicPr>
          <p:cNvPr id="7" name="圖片 6"/>
          <p:cNvPicPr>
            <a:picLocks noChangeAspect="1"/>
          </p:cNvPicPr>
          <p:nvPr/>
        </p:nvPicPr>
        <p:blipFill>
          <a:blip r:embed="rId4"/>
          <a:stretch>
            <a:fillRect/>
          </a:stretch>
        </p:blipFill>
        <p:spPr>
          <a:xfrm>
            <a:off x="3201807" y="3015606"/>
            <a:ext cx="2557756" cy="3836634"/>
          </a:xfrm>
          <a:prstGeom prst="rect">
            <a:avLst/>
          </a:prstGeom>
        </p:spPr>
      </p:pic>
    </p:spTree>
    <p:extLst>
      <p:ext uri="{BB962C8B-B14F-4D97-AF65-F5344CB8AC3E}">
        <p14:creationId xmlns:p14="http://schemas.microsoft.com/office/powerpoint/2010/main" val="30920588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41121" y="211974"/>
            <a:ext cx="10058400" cy="1371600"/>
          </a:xfrm>
        </p:spPr>
        <p:txBody>
          <a:bodyPr>
            <a:normAutofit/>
          </a:bodyPr>
          <a:lstStyle/>
          <a:p>
            <a:r>
              <a:rPr lang="zh-TW" altLang="en-US" sz="3600" dirty="0" smtClean="0"/>
              <a:t>深鎖的秘密，叛逆</a:t>
            </a:r>
            <a:r>
              <a:rPr lang="zh-TW" altLang="en-US" sz="3600" dirty="0"/>
              <a:t>的</a:t>
            </a:r>
            <a:r>
              <a:rPr lang="zh-TW" altLang="en-US" sz="3600" dirty="0" smtClean="0"/>
              <a:t>原因</a:t>
            </a:r>
            <a:endParaRPr lang="zh-TW" altLang="en-US" sz="3600" dirty="0"/>
          </a:p>
        </p:txBody>
      </p:sp>
      <p:sp>
        <p:nvSpPr>
          <p:cNvPr id="3" name="內容版面配置區 2"/>
          <p:cNvSpPr>
            <a:spLocks noGrp="1"/>
          </p:cNvSpPr>
          <p:nvPr>
            <p:ph idx="1"/>
          </p:nvPr>
        </p:nvSpPr>
        <p:spPr>
          <a:xfrm>
            <a:off x="5107708" y="1555865"/>
            <a:ext cx="7222837" cy="4475480"/>
          </a:xfrm>
        </p:spPr>
        <p:txBody>
          <a:bodyPr>
            <a:normAutofit/>
          </a:bodyPr>
          <a:lstStyle/>
          <a:p>
            <a:pPr marL="0" indent="0">
              <a:buNone/>
            </a:pPr>
            <a:r>
              <a:rPr lang="zh-TW" altLang="en-US" sz="2800" dirty="0" smtClean="0"/>
              <a:t>＊妮基所創造出的男人，總是呈現出女豐滿男瘦小的特徵</a:t>
            </a:r>
            <a:endParaRPr lang="en-US" altLang="zh-TW" sz="2800" dirty="0" smtClean="0"/>
          </a:p>
          <a:p>
            <a:pPr marL="0" indent="0">
              <a:buNone/>
            </a:pPr>
            <a:r>
              <a:rPr lang="zh-TW" altLang="en-US" sz="2800" dirty="0"/>
              <a:t>＊</a:t>
            </a:r>
            <a:r>
              <a:rPr lang="en-US" altLang="zh-TW" sz="2800" dirty="0"/>
              <a:t>64</a:t>
            </a:r>
            <a:r>
              <a:rPr lang="zh-TW" altLang="en-US" sz="2800" dirty="0"/>
              <a:t>歲時</a:t>
            </a:r>
            <a:r>
              <a:rPr lang="zh-TW" altLang="en-US" sz="2800" dirty="0" smtClean="0"/>
              <a:t>，妮基發表</a:t>
            </a:r>
            <a:r>
              <a:rPr lang="en-US" altLang="zh-TW" sz="2800" dirty="0" smtClean="0"/>
              <a:t>《</a:t>
            </a:r>
            <a:r>
              <a:rPr lang="zh-TW" altLang="en-US" sz="2800" dirty="0" smtClean="0"/>
              <a:t>我的</a:t>
            </a:r>
            <a:r>
              <a:rPr lang="zh-TW" altLang="en-US" sz="2800" dirty="0"/>
              <a:t>秘密</a:t>
            </a:r>
            <a:r>
              <a:rPr lang="en-US" altLang="zh-TW" sz="2800" dirty="0" smtClean="0"/>
              <a:t>》</a:t>
            </a:r>
            <a:r>
              <a:rPr lang="zh-TW" altLang="en-US" sz="2800" dirty="0" smtClean="0"/>
              <a:t>一書，原本只為自我治療，並不打算出版，經好友的鼓勵，希望能幫助更多類似經驗的人，克服痛苦，重新建立生活。</a:t>
            </a:r>
            <a:endParaRPr lang="en-US" altLang="zh-TW" sz="2800" dirty="0" smtClean="0"/>
          </a:p>
        </p:txBody>
      </p:sp>
      <p:pic>
        <p:nvPicPr>
          <p:cNvPr id="4" name="圖片 3"/>
          <p:cNvPicPr>
            <a:picLocks noChangeAspect="1"/>
          </p:cNvPicPr>
          <p:nvPr/>
        </p:nvPicPr>
        <p:blipFill>
          <a:blip r:embed="rId2"/>
          <a:stretch>
            <a:fillRect/>
          </a:stretch>
        </p:blipFill>
        <p:spPr>
          <a:xfrm>
            <a:off x="341121" y="1555865"/>
            <a:ext cx="4766587" cy="4378036"/>
          </a:xfrm>
          <a:prstGeom prst="rect">
            <a:avLst/>
          </a:prstGeom>
        </p:spPr>
      </p:pic>
    </p:spTree>
    <p:extLst>
      <p:ext uri="{BB962C8B-B14F-4D97-AF65-F5344CB8AC3E}">
        <p14:creationId xmlns:p14="http://schemas.microsoft.com/office/powerpoint/2010/main" val="3633642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642594"/>
            <a:ext cx="909782" cy="1371600"/>
          </a:xfrm>
        </p:spPr>
        <p:txBody>
          <a:bodyPr/>
          <a:lstStyle/>
          <a:p>
            <a:endParaRPr lang="zh-TW" altLang="en-US"/>
          </a:p>
        </p:txBody>
      </p:sp>
      <p:sp>
        <p:nvSpPr>
          <p:cNvPr id="3" name="內容版面配置區 2"/>
          <p:cNvSpPr>
            <a:spLocks noGrp="1"/>
          </p:cNvSpPr>
          <p:nvPr>
            <p:ph idx="1"/>
          </p:nvPr>
        </p:nvSpPr>
        <p:spPr>
          <a:xfrm>
            <a:off x="3643260" y="642593"/>
            <a:ext cx="8079487" cy="5721261"/>
          </a:xfrm>
        </p:spPr>
        <p:txBody>
          <a:bodyPr>
            <a:normAutofit lnSpcReduction="10000"/>
          </a:bodyPr>
          <a:lstStyle/>
          <a:p>
            <a:pPr marL="0" indent="0">
              <a:lnSpc>
                <a:spcPct val="110000"/>
              </a:lnSpc>
              <a:buNone/>
            </a:pPr>
            <a:r>
              <a:rPr lang="zh-TW" altLang="en-US" sz="2800" dirty="0" smtClean="0"/>
              <a:t>＊妮</a:t>
            </a:r>
            <a:r>
              <a:rPr lang="zh-TW" altLang="en-US" sz="2800" dirty="0"/>
              <a:t>基的父親是法國貴族後裔，也是一位銀行家，母親則是美國女演員。</a:t>
            </a:r>
          </a:p>
          <a:p>
            <a:pPr marL="0" indent="0">
              <a:lnSpc>
                <a:spcPct val="110000"/>
              </a:lnSpc>
              <a:buNone/>
            </a:pPr>
            <a:r>
              <a:rPr lang="zh-TW" altLang="en-US" sz="2800" dirty="0" smtClean="0"/>
              <a:t>＊</a:t>
            </a:r>
            <a:r>
              <a:rPr lang="en-US" altLang="zh-TW" sz="2800" dirty="0" smtClean="0"/>
              <a:t>1929</a:t>
            </a:r>
            <a:r>
              <a:rPr lang="zh-TW" altLang="en-US" sz="2800" dirty="0"/>
              <a:t>年法國股市大崩盤，妮基父親的銀行因而</a:t>
            </a:r>
            <a:r>
              <a:rPr lang="zh-TW" altLang="en-US" sz="2800" dirty="0" smtClean="0"/>
              <a:t>破產。母親</a:t>
            </a:r>
            <a:r>
              <a:rPr lang="zh-TW" altLang="en-US" sz="2800" dirty="0"/>
              <a:t>則認為是妮基為這個家帶來了</a:t>
            </a:r>
            <a:r>
              <a:rPr lang="zh-TW" altLang="en-US" sz="2800" dirty="0" smtClean="0"/>
              <a:t>厄運。</a:t>
            </a:r>
            <a:endParaRPr lang="en-US" altLang="zh-TW" sz="2800" dirty="0" smtClean="0"/>
          </a:p>
          <a:p>
            <a:pPr marL="0" indent="0">
              <a:lnSpc>
                <a:spcPct val="110000"/>
              </a:lnSpc>
              <a:buNone/>
            </a:pPr>
            <a:r>
              <a:rPr lang="zh-TW" altLang="en-US" sz="2800" dirty="0" smtClean="0"/>
              <a:t>＊</a:t>
            </a:r>
            <a:r>
              <a:rPr lang="en-US" altLang="zh-TW" sz="2800" dirty="0" smtClean="0"/>
              <a:t>18</a:t>
            </a:r>
            <a:r>
              <a:rPr lang="zh-TW" altLang="en-US" sz="2800" dirty="0"/>
              <a:t>歲與馬修私奔，曾經抵制她的家庭的古板保守和傳統觀念。不過，在她嫁給年輕的丈夫和誕下兩個孩子之後，她卻發現自己已經一樣地踏進自己曾經拒絕的資產階級生活模式</a:t>
            </a:r>
            <a:r>
              <a:rPr lang="zh-TW" altLang="en-US" sz="2800" dirty="0" smtClean="0"/>
              <a:t>中。</a:t>
            </a:r>
            <a:endParaRPr lang="en-US" altLang="zh-TW" sz="2800" dirty="0" smtClean="0"/>
          </a:p>
          <a:p>
            <a:pPr marL="0" indent="0">
              <a:lnSpc>
                <a:spcPct val="110000"/>
              </a:lnSpc>
              <a:buNone/>
            </a:pPr>
            <a:r>
              <a:rPr lang="zh-TW" altLang="en-US" sz="2800" dirty="0" smtClean="0"/>
              <a:t>＊ </a:t>
            </a:r>
            <a:r>
              <a:rPr lang="en-US" altLang="zh-TW" sz="2800" dirty="0" smtClean="0"/>
              <a:t>23</a:t>
            </a:r>
            <a:r>
              <a:rPr lang="zh-TW" altLang="en-US" sz="2800" dirty="0"/>
              <a:t>歲精神崩潰，進入法國</a:t>
            </a:r>
            <a:r>
              <a:rPr lang="zh-TW" altLang="en-US" sz="2800" dirty="0">
                <a:solidFill>
                  <a:srgbClr val="FF0000"/>
                </a:solidFill>
              </a:rPr>
              <a:t>尼斯</a:t>
            </a:r>
            <a:r>
              <a:rPr lang="zh-TW" altLang="en-US" sz="2800" dirty="0"/>
              <a:t>的精神病院接受治療</a:t>
            </a:r>
            <a:r>
              <a:rPr lang="en-US" altLang="zh-TW" sz="2800" dirty="0"/>
              <a:t>,</a:t>
            </a:r>
            <a:r>
              <a:rPr lang="zh-TW" altLang="en-US" sz="2800" dirty="0"/>
              <a:t>發現繪畫有助於治療，開始了她傳奇的藝術</a:t>
            </a:r>
            <a:r>
              <a:rPr lang="zh-TW" altLang="en-US" sz="2800" dirty="0" smtClean="0"/>
              <a:t>人生</a:t>
            </a:r>
            <a:r>
              <a:rPr lang="zh-TW" altLang="en-US" sz="2800" dirty="0"/>
              <a:t>。</a:t>
            </a:r>
            <a:br>
              <a:rPr lang="zh-TW" altLang="en-US" sz="2800" dirty="0"/>
            </a:br>
            <a:endParaRPr lang="zh-TW" altLang="en-US" sz="2800" dirty="0"/>
          </a:p>
          <a:p>
            <a:pPr marL="0" indent="0">
              <a:buNone/>
            </a:pPr>
            <a:endParaRPr lang="zh-TW" altLang="en-US" sz="2800" dirty="0"/>
          </a:p>
          <a:p>
            <a:pPr marL="0" indent="0">
              <a:buNone/>
            </a:pPr>
            <a:endParaRPr lang="zh-TW" altLang="en-US" sz="2800" dirty="0"/>
          </a:p>
          <a:p>
            <a:pPr marL="0" indent="0">
              <a:buNone/>
            </a:pPr>
            <a:endParaRPr lang="zh-TW" altLang="en-US" sz="2800" dirty="0"/>
          </a:p>
        </p:txBody>
      </p:sp>
      <p:pic>
        <p:nvPicPr>
          <p:cNvPr id="4" name="圖片 3"/>
          <p:cNvPicPr>
            <a:picLocks noChangeAspect="1"/>
          </p:cNvPicPr>
          <p:nvPr/>
        </p:nvPicPr>
        <p:blipFill>
          <a:blip r:embed="rId2"/>
          <a:stretch>
            <a:fillRect/>
          </a:stretch>
        </p:blipFill>
        <p:spPr>
          <a:xfrm>
            <a:off x="469253" y="1640122"/>
            <a:ext cx="3174007" cy="4188187"/>
          </a:xfrm>
          <a:prstGeom prst="rect">
            <a:avLst/>
          </a:prstGeom>
        </p:spPr>
      </p:pic>
    </p:spTree>
    <p:extLst>
      <p:ext uri="{BB962C8B-B14F-4D97-AF65-F5344CB8AC3E}">
        <p14:creationId xmlns:p14="http://schemas.microsoft.com/office/powerpoint/2010/main" val="1919006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642593"/>
            <a:ext cx="10058400" cy="5804389"/>
          </a:xfrm>
        </p:spPr>
        <p:txBody>
          <a:bodyPr>
            <a:noAutofit/>
          </a:bodyPr>
          <a:lstStyle/>
          <a:p>
            <a:r>
              <a:rPr lang="en-US" altLang="zh-TW" sz="3600" dirty="0" smtClean="0"/>
              <a:t/>
            </a:r>
            <a:br>
              <a:rPr lang="en-US" altLang="zh-TW" sz="3600" dirty="0" smtClean="0"/>
            </a:br>
            <a:r>
              <a:rPr lang="zh-TW" altLang="en-US" sz="3600" dirty="0" smtClean="0"/>
              <a:t>＊</a:t>
            </a:r>
            <a:r>
              <a:rPr lang="en-US" altLang="zh-TW" sz="3600" dirty="0" smtClean="0"/>
              <a:t>2000</a:t>
            </a:r>
            <a:r>
              <a:rPr lang="zh-TW" altLang="en-US" sz="3600" dirty="0" smtClean="0"/>
              <a:t>年榮獲於藝術界的諾貝爾的</a:t>
            </a:r>
            <a:r>
              <a:rPr lang="zh-TW" altLang="en-US" sz="3600" b="1" dirty="0" smtClean="0">
                <a:latin typeface="PMingLiU" panose="02020500000000000000" pitchFamily="18" charset="-120"/>
                <a:ea typeface="PMingLiU" panose="02020500000000000000" pitchFamily="18" charset="-120"/>
              </a:rPr>
              <a:t>「</a:t>
            </a:r>
            <a:r>
              <a:rPr lang="zh-TW" altLang="en-US" sz="3600" b="1" dirty="0" smtClean="0"/>
              <a:t>日本高松宮殿下世界文化紀念大賞</a:t>
            </a:r>
            <a:r>
              <a:rPr lang="zh-TW" altLang="en-US" b="1" dirty="0"/>
              <a:t>」</a:t>
            </a:r>
            <a:r>
              <a:rPr lang="en-US" altLang="zh-TW" sz="3600" dirty="0" smtClean="0"/>
              <a:t/>
            </a:r>
            <a:br>
              <a:rPr lang="en-US" altLang="zh-TW" sz="3600" dirty="0" smtClean="0"/>
            </a:br>
            <a:r>
              <a:rPr lang="zh-TW" altLang="en-US" sz="3600" dirty="0" smtClean="0"/>
              <a:t>＊</a:t>
            </a:r>
            <a:r>
              <a:rPr lang="en-US" altLang="zh-TW" sz="3600" dirty="0" smtClean="0"/>
              <a:t>2001</a:t>
            </a:r>
            <a:r>
              <a:rPr lang="zh-TW" altLang="en-US" sz="3600" dirty="0" smtClean="0"/>
              <a:t>年捐贈多份作品給尼斯市，存放於尼斯現代與當代美術館</a:t>
            </a:r>
            <a:r>
              <a:rPr lang="en-US" altLang="zh-TW" sz="3600" dirty="0" smtClean="0"/>
              <a:t/>
            </a:r>
            <a:br>
              <a:rPr lang="en-US" altLang="zh-TW" sz="3600" dirty="0" smtClean="0"/>
            </a:br>
            <a:r>
              <a:rPr lang="zh-TW" altLang="en-US" sz="3600" dirty="0" smtClean="0"/>
              <a:t>＊</a:t>
            </a:r>
            <a:r>
              <a:rPr lang="en-US" altLang="zh-TW" sz="3600" dirty="0" smtClean="0"/>
              <a:t>2002</a:t>
            </a:r>
            <a:r>
              <a:rPr lang="zh-TW" altLang="en-US" sz="3600" dirty="0" smtClean="0"/>
              <a:t>年長期接觸與使用石油化工材料加工創作，造成煙塵和有毒性性揮發物質，呼吸道長期受損，死於慢性呼吸衰竭</a:t>
            </a:r>
            <a:r>
              <a:rPr lang="en-US" altLang="zh-TW" sz="3600" dirty="0" smtClean="0"/>
              <a:t/>
            </a:r>
            <a:br>
              <a:rPr lang="en-US" altLang="zh-TW" sz="3600" dirty="0" smtClean="0"/>
            </a:br>
            <a:r>
              <a:rPr lang="en-US" altLang="zh-TW" sz="3600" dirty="0" smtClean="0"/>
              <a:t/>
            </a:r>
            <a:br>
              <a:rPr lang="en-US" altLang="zh-TW" sz="3600" dirty="0" smtClean="0"/>
            </a:br>
            <a:endParaRPr lang="zh-TW" altLang="en-US" sz="3600" dirty="0"/>
          </a:p>
        </p:txBody>
      </p:sp>
    </p:spTree>
    <p:extLst>
      <p:ext uri="{BB962C8B-B14F-4D97-AF65-F5344CB8AC3E}">
        <p14:creationId xmlns:p14="http://schemas.microsoft.com/office/powerpoint/2010/main" val="2079343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idx="12"/>
          </p:nvPr>
        </p:nvSpPr>
        <p:spPr/>
        <p:txBody>
          <a:bodyPr/>
          <a:lstStyle/>
          <a:p>
            <a:fld id="{B467EE3D-30DB-492C-B328-A0CE3D51AC1F}" type="slidenum">
              <a:rPr lang="zh-TW" altLang="en-US" smtClean="0"/>
              <a:t>31</a:t>
            </a:fld>
            <a:endParaRPr lang="zh-TW" altLang="en-US"/>
          </a:p>
        </p:txBody>
      </p:sp>
      <p:sp>
        <p:nvSpPr>
          <p:cNvPr id="5" name="標題 3"/>
          <p:cNvSpPr txBox="1">
            <a:spLocks/>
          </p:cNvSpPr>
          <p:nvPr/>
        </p:nvSpPr>
        <p:spPr>
          <a:xfrm>
            <a:off x="2103620" y="1861665"/>
            <a:ext cx="7772400" cy="1468967"/>
          </a:xfrm>
          <a:prstGeom prst="rect">
            <a:avLst/>
          </a:prstGeom>
          <a:noFill/>
          <a:ln>
            <a:noFill/>
          </a:ln>
        </p:spPr>
        <p:txBody>
          <a:bodyPr spcFirstLastPara="1" wrap="square" lIns="121900" tIns="121900" rIns="121900" bIns="12190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1pPr>
            <a:lvl2pPr marR="0" lvl="1"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2pPr>
            <a:lvl3pPr marR="0" lvl="2"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3pPr>
            <a:lvl4pPr marR="0" lvl="3"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4pPr>
            <a:lvl5pPr marR="0" lvl="4"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5pPr>
            <a:lvl6pPr marR="0" lvl="5"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6pPr>
            <a:lvl7pPr marR="0" lvl="6"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7pPr>
            <a:lvl8pPr marR="0" lvl="7"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8pPr>
            <a:lvl9pPr marR="0" lvl="8"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9pPr>
          </a:lstStyle>
          <a:p>
            <a:pPr algn="ctr"/>
            <a:r>
              <a:rPr lang="zh-TW" altLang="en-US" sz="4000" b="1" dirty="0">
                <a:solidFill>
                  <a:schemeClr val="tx1"/>
                </a:solidFill>
              </a:rPr>
              <a:t>介紹各年級創作</a:t>
            </a:r>
          </a:p>
        </p:txBody>
      </p:sp>
    </p:spTree>
    <p:extLst>
      <p:ext uri="{BB962C8B-B14F-4D97-AF65-F5344CB8AC3E}">
        <p14:creationId xmlns:p14="http://schemas.microsoft.com/office/powerpoint/2010/main" val="23268726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pic>
        <p:nvPicPr>
          <p:cNvPr id="4" name="圖片 3"/>
          <p:cNvPicPr>
            <a:picLocks noChangeAspect="1"/>
          </p:cNvPicPr>
          <p:nvPr/>
        </p:nvPicPr>
        <p:blipFill>
          <a:blip r:embed="rId2"/>
          <a:stretch>
            <a:fillRect/>
          </a:stretch>
        </p:blipFill>
        <p:spPr>
          <a:xfrm>
            <a:off x="2075872" y="901211"/>
            <a:ext cx="8040255" cy="4885225"/>
          </a:xfrm>
          <a:prstGeom prst="rect">
            <a:avLst/>
          </a:prstGeom>
        </p:spPr>
      </p:pic>
      <p:sp>
        <p:nvSpPr>
          <p:cNvPr id="3" name="內容版面配置區 2"/>
          <p:cNvSpPr>
            <a:spLocks noGrp="1"/>
          </p:cNvSpPr>
          <p:nvPr>
            <p:ph idx="1"/>
          </p:nvPr>
        </p:nvSpPr>
        <p:spPr>
          <a:xfrm>
            <a:off x="2484581" y="2272811"/>
            <a:ext cx="6617855" cy="3395343"/>
          </a:xfrm>
        </p:spPr>
        <p:txBody>
          <a:bodyPr>
            <a:normAutofit fontScale="32500" lnSpcReduction="20000"/>
          </a:bodyPr>
          <a:lstStyle/>
          <a:p>
            <a:r>
              <a:rPr lang="zh-TW" altLang="en-US" sz="11100" dirty="0" smtClean="0">
                <a:latin typeface="Adobe Gothic Std B" panose="020B0800000000000000" pitchFamily="34" charset="-128"/>
              </a:rPr>
              <a:t>佈置時間</a:t>
            </a:r>
            <a:r>
              <a:rPr lang="en-US" altLang="zh-TW" sz="11100" dirty="0" smtClean="0">
                <a:latin typeface="Adobe Gothic Std B" panose="020B0800000000000000" pitchFamily="34" charset="-128"/>
                <a:ea typeface="Adobe Gothic Std B" panose="020B0800000000000000" pitchFamily="34" charset="-128"/>
              </a:rPr>
              <a:t>:11</a:t>
            </a:r>
            <a:r>
              <a:rPr lang="zh-TW" altLang="en-US" sz="11100" dirty="0" smtClean="0">
                <a:latin typeface="Adobe Gothic Std B" panose="020B0800000000000000" pitchFamily="34" charset="-128"/>
              </a:rPr>
              <a:t>月</a:t>
            </a:r>
            <a:r>
              <a:rPr lang="en-US" altLang="zh-TW" sz="11100" dirty="0" smtClean="0">
                <a:latin typeface="Adobe Gothic Std B" panose="020B0800000000000000" pitchFamily="34" charset="-128"/>
                <a:ea typeface="Adobe Gothic Std B" panose="020B0800000000000000" pitchFamily="34" charset="-128"/>
              </a:rPr>
              <a:t>27</a:t>
            </a:r>
            <a:r>
              <a:rPr lang="zh-TW" altLang="en-US" sz="11100" dirty="0" smtClean="0">
                <a:latin typeface="Adobe Gothic Std B" panose="020B0800000000000000" pitchFamily="34" charset="-128"/>
              </a:rPr>
              <a:t>日星期三</a:t>
            </a:r>
            <a:endParaRPr lang="en-US" altLang="zh-TW" sz="11100" dirty="0" smtClean="0">
              <a:latin typeface="Adobe Gothic Std B" panose="020B0800000000000000" pitchFamily="34" charset="-128"/>
              <a:ea typeface="Adobe Gothic Std B" panose="020B0800000000000000" pitchFamily="34" charset="-128"/>
            </a:endParaRPr>
          </a:p>
          <a:p>
            <a:r>
              <a:rPr lang="zh-TW" altLang="en-US" sz="11100" dirty="0" smtClean="0">
                <a:latin typeface="Adobe Gothic Std B" panose="020B0800000000000000" pitchFamily="34" charset="-128"/>
              </a:rPr>
              <a:t>繳交時間</a:t>
            </a:r>
            <a:r>
              <a:rPr lang="en-US" altLang="zh-TW" sz="11100" dirty="0" smtClean="0">
                <a:latin typeface="Adobe Gothic Std B" panose="020B0800000000000000" pitchFamily="34" charset="-128"/>
                <a:ea typeface="Adobe Gothic Std B" panose="020B0800000000000000" pitchFamily="34" charset="-128"/>
              </a:rPr>
              <a:t>:11</a:t>
            </a:r>
            <a:r>
              <a:rPr lang="zh-TW" altLang="en-US" sz="11100" dirty="0" smtClean="0">
                <a:latin typeface="Adobe Gothic Std B" panose="020B0800000000000000" pitchFamily="34" charset="-128"/>
              </a:rPr>
              <a:t>月</a:t>
            </a:r>
            <a:r>
              <a:rPr lang="en-US" altLang="zh-TW" sz="11100" dirty="0" smtClean="0">
                <a:latin typeface="Adobe Gothic Std B" panose="020B0800000000000000" pitchFamily="34" charset="-128"/>
                <a:ea typeface="Adobe Gothic Std B" panose="020B0800000000000000" pitchFamily="34" charset="-128"/>
              </a:rPr>
              <a:t>20</a:t>
            </a:r>
            <a:r>
              <a:rPr lang="zh-TW" altLang="en-US" sz="11100" dirty="0" smtClean="0">
                <a:latin typeface="Adobe Gothic Std B" panose="020B0800000000000000" pitchFamily="34" charset="-128"/>
              </a:rPr>
              <a:t>日星期三</a:t>
            </a:r>
            <a:r>
              <a:rPr lang="en-US" altLang="zh-TW" sz="12800" dirty="0" smtClean="0">
                <a:latin typeface="Adobe Gothic Std B" panose="020B0800000000000000" pitchFamily="34" charset="-128"/>
                <a:ea typeface="Adobe Gothic Std B" panose="020B0800000000000000" pitchFamily="34" charset="-128"/>
              </a:rPr>
              <a:t/>
            </a:r>
            <a:br>
              <a:rPr lang="en-US" altLang="zh-TW" sz="12800" dirty="0" smtClean="0">
                <a:latin typeface="Adobe Gothic Std B" panose="020B0800000000000000" pitchFamily="34" charset="-128"/>
                <a:ea typeface="Adobe Gothic Std B" panose="020B0800000000000000" pitchFamily="34" charset="-128"/>
              </a:rPr>
            </a:br>
            <a:r>
              <a:rPr lang="zh-TW" altLang="en-US" sz="14400" dirty="0" smtClean="0"/>
              <a:t>                       </a:t>
            </a:r>
            <a:endParaRPr lang="en-US" altLang="zh-TW" sz="14400" dirty="0" smtClean="0"/>
          </a:p>
          <a:p>
            <a:pPr marL="0" indent="0" algn="ctr">
              <a:buNone/>
            </a:pPr>
            <a:r>
              <a:rPr lang="zh-TW" altLang="en-US" sz="9600" dirty="0" smtClean="0">
                <a:solidFill>
                  <a:srgbClr val="00B0F0"/>
                </a:solidFill>
              </a:rPr>
              <a:t>麻煩</a:t>
            </a:r>
            <a:r>
              <a:rPr lang="zh-TW" altLang="en-US" sz="9600" dirty="0">
                <a:solidFill>
                  <a:srgbClr val="00B0F0"/>
                </a:solidFill>
              </a:rPr>
              <a:t>各位</a:t>
            </a:r>
            <a:r>
              <a:rPr lang="zh-TW" altLang="en-US" sz="9600" dirty="0" smtClean="0">
                <a:solidFill>
                  <a:srgbClr val="00B0F0"/>
                </a:solidFill>
              </a:rPr>
              <a:t>老師</a:t>
            </a:r>
            <a:endParaRPr lang="en-US" altLang="zh-TW" sz="9600" dirty="0">
              <a:solidFill>
                <a:srgbClr val="00B0F0"/>
              </a:solidFill>
            </a:endParaRPr>
          </a:p>
          <a:p>
            <a:pPr marL="0" indent="0" algn="ctr">
              <a:buNone/>
            </a:pPr>
            <a:r>
              <a:rPr lang="zh-TW" altLang="en-US" sz="9600" dirty="0" smtClean="0">
                <a:solidFill>
                  <a:srgbClr val="00B0F0"/>
                </a:solidFill>
              </a:rPr>
              <a:t>記得拍照喔</a:t>
            </a:r>
            <a:r>
              <a:rPr lang="zh-TW" altLang="en-US" sz="9600" dirty="0">
                <a:solidFill>
                  <a:srgbClr val="00B0F0"/>
                </a:solidFill>
              </a:rPr>
              <a:t>！</a:t>
            </a:r>
            <a:r>
              <a:rPr lang="zh-TW" altLang="en-US" sz="9600" dirty="0" smtClean="0">
                <a:solidFill>
                  <a:srgbClr val="00B0F0"/>
                </a:solidFill>
              </a:rPr>
              <a:t>謝謝！</a:t>
            </a:r>
            <a:r>
              <a:rPr lang="en-US" altLang="zh-TW" sz="9600" dirty="0">
                <a:solidFill>
                  <a:srgbClr val="00B0F0"/>
                </a:solidFill>
              </a:rPr>
              <a:t/>
            </a:r>
            <a:br>
              <a:rPr lang="en-US" altLang="zh-TW" sz="9600" dirty="0">
                <a:solidFill>
                  <a:srgbClr val="00B0F0"/>
                </a:solidFill>
              </a:rPr>
            </a:br>
            <a:endParaRPr lang="zh-TW" altLang="en-US" sz="9600" dirty="0">
              <a:solidFill>
                <a:srgbClr val="00B0F0"/>
              </a:solidFill>
            </a:endParaRPr>
          </a:p>
          <a:p>
            <a:endParaRPr lang="zh-TW" altLang="en-US" dirty="0"/>
          </a:p>
        </p:txBody>
      </p:sp>
    </p:spTree>
    <p:extLst>
      <p:ext uri="{BB962C8B-B14F-4D97-AF65-F5344CB8AC3E}">
        <p14:creationId xmlns:p14="http://schemas.microsoft.com/office/powerpoint/2010/main" val="14601223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 name="圖片 3"/>
          <p:cNvPicPr>
            <a:picLocks noChangeAspect="1"/>
          </p:cNvPicPr>
          <p:nvPr/>
        </p:nvPicPr>
        <p:blipFill>
          <a:blip r:embed="rId2"/>
          <a:stretch>
            <a:fillRect/>
          </a:stretch>
        </p:blipFill>
        <p:spPr>
          <a:xfrm>
            <a:off x="1256144" y="6077"/>
            <a:ext cx="9661237" cy="6832782"/>
          </a:xfrm>
          <a:prstGeom prst="rect">
            <a:avLst/>
          </a:prstGeom>
        </p:spPr>
      </p:pic>
    </p:spTree>
    <p:extLst>
      <p:ext uri="{BB962C8B-B14F-4D97-AF65-F5344CB8AC3E}">
        <p14:creationId xmlns:p14="http://schemas.microsoft.com/office/powerpoint/2010/main" val="31562701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24300070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idx="12"/>
          </p:nvPr>
        </p:nvSpPr>
        <p:spPr/>
        <p:txBody>
          <a:bodyPr/>
          <a:lstStyle/>
          <a:p>
            <a:fld id="{B467EE3D-30DB-492C-B328-A0CE3D51AC1F}" type="slidenum">
              <a:rPr lang="zh-TW" altLang="en-US" smtClean="0"/>
              <a:t>35</a:t>
            </a:fld>
            <a:endParaRPr lang="zh-TW" altLang="en-US"/>
          </a:p>
        </p:txBody>
      </p:sp>
      <p:sp>
        <p:nvSpPr>
          <p:cNvPr id="5" name="標題 3"/>
          <p:cNvSpPr txBox="1">
            <a:spLocks/>
          </p:cNvSpPr>
          <p:nvPr/>
        </p:nvSpPr>
        <p:spPr>
          <a:xfrm>
            <a:off x="2103620" y="1861665"/>
            <a:ext cx="7772400" cy="1468967"/>
          </a:xfrm>
          <a:prstGeom prst="rect">
            <a:avLst/>
          </a:prstGeom>
          <a:noFill/>
          <a:ln>
            <a:noFill/>
          </a:ln>
        </p:spPr>
        <p:txBody>
          <a:bodyPr spcFirstLastPara="1" wrap="square" lIns="121900" tIns="121900" rIns="121900" bIns="12190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1pPr>
            <a:lvl2pPr marR="0" lvl="1"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2pPr>
            <a:lvl3pPr marR="0" lvl="2"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3pPr>
            <a:lvl4pPr marR="0" lvl="3"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4pPr>
            <a:lvl5pPr marR="0" lvl="4"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5pPr>
            <a:lvl6pPr marR="0" lvl="5"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6pPr>
            <a:lvl7pPr marR="0" lvl="6"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7pPr>
            <a:lvl8pPr marR="0" lvl="7"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8pPr>
            <a:lvl9pPr marR="0" lvl="8"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9pPr>
          </a:lstStyle>
          <a:p>
            <a:pPr algn="ctr"/>
            <a:r>
              <a:rPr lang="zh-TW" altLang="en-US" sz="4000" b="1" dirty="0">
                <a:solidFill>
                  <a:schemeClr val="tx1"/>
                </a:solidFill>
              </a:rPr>
              <a:t>六</a:t>
            </a:r>
            <a:r>
              <a:rPr lang="zh-TW" altLang="en-US" sz="4000" b="1" dirty="0" smtClean="0">
                <a:solidFill>
                  <a:schemeClr val="tx1"/>
                </a:solidFill>
              </a:rPr>
              <a:t>年級創作</a:t>
            </a:r>
            <a:r>
              <a:rPr lang="en-US" altLang="zh-TW" sz="4000" dirty="0">
                <a:solidFill>
                  <a:schemeClr val="tx1"/>
                </a:solidFill>
              </a:rPr>
              <a:t>-</a:t>
            </a:r>
            <a:r>
              <a:rPr lang="zh-TW" altLang="en-US" sz="4000" dirty="0">
                <a:solidFill>
                  <a:schemeClr val="tx1"/>
                </a:solidFill>
              </a:rPr>
              <a:t>立體</a:t>
            </a:r>
            <a:r>
              <a:rPr lang="en-US" altLang="zh-TW" sz="4000" dirty="0">
                <a:solidFill>
                  <a:schemeClr val="tx1"/>
                </a:solidFill>
              </a:rPr>
              <a:t>/</a:t>
            </a:r>
            <a:r>
              <a:rPr lang="zh-TW" altLang="en-US" sz="4000" dirty="0">
                <a:solidFill>
                  <a:schemeClr val="tx1"/>
                </a:solidFill>
              </a:rPr>
              <a:t>平面</a:t>
            </a:r>
            <a:r>
              <a:rPr lang="en-US" altLang="zh-TW" sz="4000" dirty="0">
                <a:solidFill>
                  <a:schemeClr val="tx1"/>
                </a:solidFill>
              </a:rPr>
              <a:t>NANA</a:t>
            </a:r>
            <a:endParaRPr lang="zh-TW" altLang="en-US" sz="4000" b="1" dirty="0">
              <a:solidFill>
                <a:schemeClr val="tx1"/>
              </a:solidFill>
            </a:endParaRPr>
          </a:p>
        </p:txBody>
      </p:sp>
    </p:spTree>
    <p:extLst>
      <p:ext uri="{BB962C8B-B14F-4D97-AF65-F5344CB8AC3E}">
        <p14:creationId xmlns:p14="http://schemas.microsoft.com/office/powerpoint/2010/main" val="3408006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立體</a:t>
            </a:r>
            <a:r>
              <a:rPr lang="en-US" altLang="zh-TW" dirty="0" smtClean="0"/>
              <a:t>NANA</a:t>
            </a:r>
            <a:endParaRPr lang="zh-TW" altLang="en-US" dirty="0"/>
          </a:p>
        </p:txBody>
      </p:sp>
      <p:sp>
        <p:nvSpPr>
          <p:cNvPr id="3" name="內容版面配置區 2"/>
          <p:cNvSpPr>
            <a:spLocks noGrp="1"/>
          </p:cNvSpPr>
          <p:nvPr>
            <p:ph idx="1"/>
          </p:nvPr>
        </p:nvSpPr>
        <p:spPr>
          <a:xfrm>
            <a:off x="8839200" y="1916112"/>
            <a:ext cx="3135745" cy="3931920"/>
          </a:xfrm>
        </p:spPr>
        <p:txBody>
          <a:bodyPr/>
          <a:lstStyle/>
          <a:p>
            <a:r>
              <a:rPr lang="en-US" altLang="zh-TW" dirty="0"/>
              <a:t>1965</a:t>
            </a:r>
            <a:r>
              <a:rPr lang="zh-TW" altLang="en-US" dirty="0"/>
              <a:t>年，以豐腴、充滿母性意涵的</a:t>
            </a:r>
            <a:r>
              <a:rPr lang="en-US" altLang="zh-TW" dirty="0"/>
              <a:t>《</a:t>
            </a:r>
            <a:r>
              <a:rPr lang="zh-TW" altLang="en-US" dirty="0"/>
              <a:t>娜娜</a:t>
            </a:r>
            <a:r>
              <a:rPr lang="en-US" altLang="zh-TW" dirty="0"/>
              <a:t>》(</a:t>
            </a:r>
            <a:r>
              <a:rPr lang="en-US" altLang="zh-TW" dirty="0" err="1"/>
              <a:t>NaNa</a:t>
            </a:r>
            <a:r>
              <a:rPr lang="en-US" altLang="zh-TW" dirty="0"/>
              <a:t>)</a:t>
            </a:r>
            <a:r>
              <a:rPr lang="zh-TW" altLang="en-US" dirty="0"/>
              <a:t>在妮基巧思下誕生，豐碩的乳房、大無畏的豪放恣意，妮基走出了新生命，不再沉溺在過往不堪的回憶與精神衰弱的困擾中。飽實誇張的線條，圓潤碩大的身軀，豔麗奪目的色調，活潑奔放的姿態，大膽的創作吸引眾人的目光與掌聲。</a:t>
            </a:r>
          </a:p>
          <a:p>
            <a:endParaRPr lang="zh-TW" altLang="en-US" dirty="0"/>
          </a:p>
        </p:txBody>
      </p:sp>
      <p:pic>
        <p:nvPicPr>
          <p:cNvPr id="4" name="圖片 3"/>
          <p:cNvPicPr>
            <a:picLocks noChangeAspect="1"/>
          </p:cNvPicPr>
          <p:nvPr/>
        </p:nvPicPr>
        <p:blipFill rotWithShape="1">
          <a:blip r:embed="rId2">
            <a:extLst>
              <a:ext uri="{28A0092B-C50C-407E-A947-70E740481C1C}">
                <a14:useLocalDpi xmlns:a14="http://schemas.microsoft.com/office/drawing/2010/main" val="0"/>
              </a:ext>
            </a:extLst>
          </a:blip>
          <a:srcRect l="17830" r="16581"/>
          <a:stretch/>
        </p:blipFill>
        <p:spPr>
          <a:xfrm>
            <a:off x="3020956" y="1928812"/>
            <a:ext cx="2235201" cy="3826630"/>
          </a:xfrm>
          <a:prstGeom prst="rect">
            <a:avLst/>
          </a:prstGeom>
        </p:spPr>
      </p:pic>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2337" y="1916111"/>
            <a:ext cx="3539621" cy="3838143"/>
          </a:xfrm>
          <a:prstGeom prst="rect">
            <a:avLst/>
          </a:prstGeom>
        </p:spPr>
      </p:pic>
      <p:pic>
        <p:nvPicPr>
          <p:cNvPr id="8" name="圖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037" y="1928812"/>
            <a:ext cx="2550295" cy="3825442"/>
          </a:xfrm>
          <a:prstGeom prst="rect">
            <a:avLst/>
          </a:prstGeom>
        </p:spPr>
      </p:pic>
    </p:spTree>
    <p:extLst>
      <p:ext uri="{BB962C8B-B14F-4D97-AF65-F5344CB8AC3E}">
        <p14:creationId xmlns:p14="http://schemas.microsoft.com/office/powerpoint/2010/main" val="33615901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731520"/>
            <a:ext cx="10058400" cy="1371600"/>
          </a:xfrm>
        </p:spPr>
        <p:txBody>
          <a:bodyPr>
            <a:normAutofit fontScale="90000"/>
          </a:bodyPr>
          <a:lstStyle/>
          <a:p>
            <a:r>
              <a:rPr lang="zh-TW" altLang="en-US" dirty="0"/>
              <a:t>材料：寶特瓶</a:t>
            </a:r>
            <a:r>
              <a:rPr lang="zh-TW" altLang="en-US" dirty="0" smtClean="0">
                <a:latin typeface="PMingLiU" panose="02020500000000000000" pitchFamily="18" charset="-120"/>
                <a:ea typeface="PMingLiU" panose="02020500000000000000" pitchFamily="18" charset="-120"/>
              </a:rPr>
              <a:t>、紙箱、</a:t>
            </a:r>
            <a:r>
              <a:rPr lang="zh-TW" altLang="en-US" dirty="0">
                <a:latin typeface="PMingLiU" panose="02020500000000000000" pitchFamily="18" charset="-120"/>
                <a:ea typeface="PMingLiU" panose="02020500000000000000" pitchFamily="18" charset="-120"/>
              </a:rPr>
              <a:t>膠帶、衛生紙、</a:t>
            </a:r>
            <a:r>
              <a:rPr lang="zh-TW" altLang="en-US" dirty="0" smtClean="0">
                <a:latin typeface="PMingLiU" panose="02020500000000000000" pitchFamily="18" charset="-120"/>
                <a:ea typeface="PMingLiU" panose="02020500000000000000" pitchFamily="18" charset="-120"/>
              </a:rPr>
              <a:t>報紙</a:t>
            </a:r>
            <a:r>
              <a:rPr lang="en-US" altLang="zh-TW" dirty="0">
                <a:latin typeface="PMingLiU" panose="02020500000000000000" pitchFamily="18" charset="-120"/>
                <a:ea typeface="PMingLiU" panose="02020500000000000000" pitchFamily="18" charset="-120"/>
              </a:rPr>
              <a:t/>
            </a:r>
            <a:br>
              <a:rPr lang="en-US" altLang="zh-TW" dirty="0">
                <a:latin typeface="PMingLiU" panose="02020500000000000000" pitchFamily="18" charset="-120"/>
                <a:ea typeface="PMingLiU" panose="02020500000000000000" pitchFamily="18" charset="-120"/>
              </a:rPr>
            </a:br>
            <a:endParaRPr lang="zh-TW" altLang="en-US" dirty="0"/>
          </a:p>
        </p:txBody>
      </p:sp>
      <p:sp>
        <p:nvSpPr>
          <p:cNvPr id="3" name="內容版面配置區 2"/>
          <p:cNvSpPr>
            <a:spLocks noGrp="1"/>
          </p:cNvSpPr>
          <p:nvPr>
            <p:ph idx="1"/>
          </p:nvPr>
        </p:nvSpPr>
        <p:spPr>
          <a:xfrm>
            <a:off x="7481455" y="2283698"/>
            <a:ext cx="4128654" cy="3931920"/>
          </a:xfrm>
        </p:spPr>
        <p:txBody>
          <a:bodyPr>
            <a:normAutofit/>
          </a:bodyPr>
          <a:lstStyle/>
          <a:p>
            <a:pPr marL="0" indent="0">
              <a:buNone/>
            </a:pPr>
            <a:r>
              <a:rPr lang="zh-TW" altLang="en-US" sz="2800" dirty="0"/>
              <a:t>利用回收的</a:t>
            </a:r>
            <a:r>
              <a:rPr lang="zh-TW" altLang="en-US" sz="2800" dirty="0" smtClean="0"/>
              <a:t>寶特瓶</a:t>
            </a:r>
            <a:r>
              <a:rPr lang="zh-TW" altLang="en-US" sz="2800" dirty="0" smtClean="0">
                <a:latin typeface="PMingLiU" panose="02020500000000000000" pitchFamily="18" charset="-120"/>
                <a:ea typeface="PMingLiU" panose="02020500000000000000" pitchFamily="18" charset="-120"/>
              </a:rPr>
              <a:t>、紙箱 </a:t>
            </a:r>
            <a:r>
              <a:rPr lang="zh-TW" altLang="en-US" sz="2800" dirty="0">
                <a:latin typeface="PMingLiU" panose="02020500000000000000" pitchFamily="18" charset="-120"/>
                <a:ea typeface="PMingLiU" panose="02020500000000000000" pitchFamily="18" charset="-120"/>
              </a:rPr>
              <a:t>、</a:t>
            </a:r>
            <a:r>
              <a:rPr lang="zh-TW" altLang="en-US" sz="2800" dirty="0" smtClean="0">
                <a:latin typeface="PMingLiU" panose="02020500000000000000" pitchFamily="18" charset="-120"/>
                <a:ea typeface="PMingLiU" panose="02020500000000000000" pitchFamily="18" charset="-120"/>
              </a:rPr>
              <a:t>塑膠</a:t>
            </a:r>
            <a:r>
              <a:rPr lang="zh-TW" altLang="en-US" sz="2800" dirty="0">
                <a:latin typeface="PMingLiU" panose="02020500000000000000" pitchFamily="18" charset="-120"/>
                <a:ea typeface="PMingLiU" panose="02020500000000000000" pitchFamily="18" charset="-120"/>
              </a:rPr>
              <a:t>杯，拼湊成人形，利用衛生紙或報紙覆蓋瓶身，以方便</a:t>
            </a:r>
            <a:r>
              <a:rPr lang="zh-TW" altLang="en-US" sz="2800" dirty="0" smtClean="0">
                <a:latin typeface="PMingLiU" panose="02020500000000000000" pitchFamily="18" charset="-120"/>
                <a:ea typeface="PMingLiU" panose="02020500000000000000" pitchFamily="18" charset="-120"/>
              </a:rPr>
              <a:t>上色。</a:t>
            </a:r>
            <a:endParaRPr lang="en-US" altLang="zh-TW" sz="2800" dirty="0">
              <a:latin typeface="PMingLiU" panose="02020500000000000000" pitchFamily="18" charset="-120"/>
              <a:ea typeface="PMingLiU" panose="02020500000000000000" pitchFamily="18" charset="-120"/>
            </a:endParaRPr>
          </a:p>
          <a:p>
            <a:pPr marL="0" indent="0">
              <a:buNone/>
            </a:pPr>
            <a:r>
              <a:rPr lang="zh-TW" altLang="en-US" sz="2800" dirty="0">
                <a:latin typeface="PMingLiU" panose="02020500000000000000" pitchFamily="18" charset="-120"/>
                <a:ea typeface="PMingLiU" panose="02020500000000000000" pitchFamily="18" charset="-120"/>
              </a:rPr>
              <a:t>頭、手腳可用報紙塑形，或利用身邊現成物完成。</a:t>
            </a:r>
            <a:endParaRPr lang="en-US" altLang="zh-TW" sz="2800" dirty="0">
              <a:latin typeface="PMingLiU" panose="02020500000000000000" pitchFamily="18" charset="-120"/>
              <a:ea typeface="PMingLiU" panose="02020500000000000000" pitchFamily="18" charset="-120"/>
            </a:endParaRPr>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3757" y="1969206"/>
            <a:ext cx="3398891" cy="4560904"/>
          </a:xfrm>
          <a:prstGeom prst="rect">
            <a:avLst/>
          </a:prstGeom>
        </p:spPr>
      </p:pic>
      <p:pic>
        <p:nvPicPr>
          <p:cNvPr id="6" name="圖片 5"/>
          <p:cNvPicPr>
            <a:picLocks noChangeAspect="1"/>
          </p:cNvPicPr>
          <p:nvPr/>
        </p:nvPicPr>
        <p:blipFill rotWithShape="1">
          <a:blip r:embed="rId3">
            <a:extLst>
              <a:ext uri="{28A0092B-C50C-407E-A947-70E740481C1C}">
                <a14:useLocalDpi xmlns:a14="http://schemas.microsoft.com/office/drawing/2010/main" val="0"/>
              </a:ext>
            </a:extLst>
          </a:blip>
          <a:srcRect l="9038" t="8081" r="17842" b="6801"/>
          <a:stretch/>
        </p:blipFill>
        <p:spPr>
          <a:xfrm>
            <a:off x="434108" y="1969206"/>
            <a:ext cx="2937165" cy="4560904"/>
          </a:xfrm>
          <a:prstGeom prst="rect">
            <a:avLst/>
          </a:prstGeom>
        </p:spPr>
      </p:pic>
    </p:spTree>
    <p:extLst>
      <p:ext uri="{BB962C8B-B14F-4D97-AF65-F5344CB8AC3E}">
        <p14:creationId xmlns:p14="http://schemas.microsoft.com/office/powerpoint/2010/main" val="2232785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smtClean="0"/>
              <a:t>平面</a:t>
            </a:r>
            <a:r>
              <a:rPr lang="en-US" altLang="zh-TW" dirty="0" smtClean="0"/>
              <a:t>NANA</a:t>
            </a:r>
            <a:br>
              <a:rPr lang="en-US" altLang="zh-TW" dirty="0" smtClean="0"/>
            </a:br>
            <a:r>
              <a:rPr lang="zh-TW" altLang="en-US" dirty="0" smtClean="0"/>
              <a:t>材料：</a:t>
            </a:r>
            <a:r>
              <a:rPr lang="zh-TW" altLang="en-US" dirty="0"/>
              <a:t>厚紙</a:t>
            </a:r>
            <a:r>
              <a:rPr lang="zh-TW" altLang="en-US" dirty="0" smtClean="0"/>
              <a:t>板</a:t>
            </a:r>
            <a:r>
              <a:rPr lang="zh-TW" altLang="en-US" dirty="0" smtClean="0">
                <a:latin typeface="PMingLiU" panose="02020500000000000000" pitchFamily="18" charset="-120"/>
                <a:ea typeface="PMingLiU" panose="02020500000000000000" pitchFamily="18" charset="-120"/>
              </a:rPr>
              <a:t>、</a:t>
            </a:r>
            <a:r>
              <a:rPr lang="zh-TW" altLang="en-US" dirty="0" smtClean="0"/>
              <a:t>壓克力顏料</a:t>
            </a:r>
            <a:endParaRPr lang="zh-TW" altLang="en-US" dirty="0"/>
          </a:p>
        </p:txBody>
      </p:sp>
      <p:pic>
        <p:nvPicPr>
          <p:cNvPr id="4" name="內容版面配置區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59163" y="2214275"/>
            <a:ext cx="4077855" cy="4232711"/>
          </a:xfrm>
        </p:spPr>
      </p:pic>
      <p:sp>
        <p:nvSpPr>
          <p:cNvPr id="7" name="內容版面配置區 6"/>
          <p:cNvSpPr>
            <a:spLocks noGrp="1"/>
          </p:cNvSpPr>
          <p:nvPr>
            <p:ph sz="half" idx="2"/>
          </p:nvPr>
        </p:nvSpPr>
        <p:spPr>
          <a:xfrm>
            <a:off x="5945447" y="2214275"/>
            <a:ext cx="4754880" cy="3749040"/>
          </a:xfrm>
        </p:spPr>
        <p:txBody>
          <a:bodyPr>
            <a:normAutofit/>
          </a:bodyPr>
          <a:lstStyle/>
          <a:p>
            <a:r>
              <a:rPr lang="zh-TW" altLang="en-US" sz="2800" dirty="0"/>
              <a:t>將厚紙</a:t>
            </a:r>
            <a:r>
              <a:rPr lang="zh-TW" altLang="en-US" sz="2800" dirty="0" smtClean="0"/>
              <a:t>板切割成具有動感姿態的</a:t>
            </a:r>
            <a:r>
              <a:rPr lang="en-US" altLang="zh-TW" sz="2800" dirty="0" smtClean="0"/>
              <a:t>NANA,</a:t>
            </a:r>
            <a:r>
              <a:rPr lang="zh-TW" altLang="en-US" sz="2800" dirty="0" smtClean="0"/>
              <a:t>利用壓克力上色</a:t>
            </a:r>
            <a:r>
              <a:rPr lang="en-US" altLang="zh-TW" sz="2800" dirty="0" smtClean="0"/>
              <a:t>,</a:t>
            </a:r>
            <a:r>
              <a:rPr lang="zh-TW" altLang="en-US" sz="2800" dirty="0" smtClean="0"/>
              <a:t>並將平面</a:t>
            </a:r>
            <a:r>
              <a:rPr lang="en-US" altLang="zh-TW" sz="2800" dirty="0" smtClean="0"/>
              <a:t>NANA</a:t>
            </a:r>
            <a:r>
              <a:rPr lang="zh-TW" altLang="en-US" sz="2800" dirty="0" smtClean="0"/>
              <a:t>放置展場兩側</a:t>
            </a:r>
            <a:r>
              <a:rPr lang="en-US" altLang="zh-TW" sz="2800" dirty="0" smtClean="0"/>
              <a:t>,</a:t>
            </a:r>
            <a:r>
              <a:rPr lang="zh-TW" altLang="en-US" sz="2800" dirty="0" smtClean="0"/>
              <a:t>利用鮮豔對比色彩</a:t>
            </a:r>
            <a:r>
              <a:rPr lang="en-US" altLang="zh-TW" sz="2800" dirty="0" smtClean="0"/>
              <a:t>,</a:t>
            </a:r>
            <a:r>
              <a:rPr lang="zh-TW" altLang="en-US" sz="2800" dirty="0" smtClean="0"/>
              <a:t>活潑</a:t>
            </a:r>
            <a:r>
              <a:rPr lang="zh-TW" altLang="en-US" sz="2800" dirty="0"/>
              <a:t>奔放的姿態</a:t>
            </a:r>
            <a:r>
              <a:rPr lang="zh-TW" altLang="en-US" sz="2800" dirty="0" smtClean="0"/>
              <a:t>吸引</a:t>
            </a:r>
            <a:r>
              <a:rPr lang="zh-TW" altLang="en-US" sz="2800" dirty="0"/>
              <a:t>眾人的</a:t>
            </a:r>
            <a:r>
              <a:rPr lang="zh-TW" altLang="en-US" sz="2800" dirty="0" smtClean="0"/>
              <a:t>目光</a:t>
            </a:r>
            <a:r>
              <a:rPr lang="en-US" altLang="zh-TW" sz="2800" dirty="0" smtClean="0"/>
              <a:t>,</a:t>
            </a:r>
            <a:r>
              <a:rPr lang="zh-TW" altLang="en-US" sz="2800" dirty="0" smtClean="0"/>
              <a:t>帶領觀眾進入妮基的異想世界。</a:t>
            </a:r>
            <a:endParaRPr lang="zh-TW" altLang="en-US" sz="2800" dirty="0"/>
          </a:p>
          <a:p>
            <a:endParaRPr lang="zh-TW" altLang="en-US" sz="2800" dirty="0"/>
          </a:p>
        </p:txBody>
      </p:sp>
    </p:spTree>
    <p:extLst>
      <p:ext uri="{BB962C8B-B14F-4D97-AF65-F5344CB8AC3E}">
        <p14:creationId xmlns:p14="http://schemas.microsoft.com/office/powerpoint/2010/main" val="32023597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idx="12"/>
          </p:nvPr>
        </p:nvSpPr>
        <p:spPr/>
        <p:txBody>
          <a:bodyPr/>
          <a:lstStyle/>
          <a:p>
            <a:fld id="{B467EE3D-30DB-492C-B328-A0CE3D51AC1F}" type="slidenum">
              <a:rPr lang="zh-TW" altLang="en-US" smtClean="0"/>
              <a:t>39</a:t>
            </a:fld>
            <a:endParaRPr lang="zh-TW" altLang="en-US"/>
          </a:p>
        </p:txBody>
      </p:sp>
      <p:sp>
        <p:nvSpPr>
          <p:cNvPr id="5" name="標題 3"/>
          <p:cNvSpPr txBox="1">
            <a:spLocks/>
          </p:cNvSpPr>
          <p:nvPr/>
        </p:nvSpPr>
        <p:spPr>
          <a:xfrm>
            <a:off x="2103620" y="1861665"/>
            <a:ext cx="7772400" cy="1468967"/>
          </a:xfrm>
          <a:prstGeom prst="rect">
            <a:avLst/>
          </a:prstGeom>
          <a:noFill/>
          <a:ln>
            <a:noFill/>
          </a:ln>
        </p:spPr>
        <p:txBody>
          <a:bodyPr spcFirstLastPara="1" wrap="square" lIns="121900" tIns="121900" rIns="121900" bIns="12190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1pPr>
            <a:lvl2pPr marR="0" lvl="1"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2pPr>
            <a:lvl3pPr marR="0" lvl="2"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3pPr>
            <a:lvl4pPr marR="0" lvl="3"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4pPr>
            <a:lvl5pPr marR="0" lvl="4"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5pPr>
            <a:lvl6pPr marR="0" lvl="5"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6pPr>
            <a:lvl7pPr marR="0" lvl="6"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7pPr>
            <a:lvl8pPr marR="0" lvl="7"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8pPr>
            <a:lvl9pPr marR="0" lvl="8"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9pPr>
          </a:lstStyle>
          <a:p>
            <a:pPr algn="ctr"/>
            <a:r>
              <a:rPr lang="zh-TW" altLang="en-US" sz="4000" b="1" dirty="0" smtClean="0">
                <a:solidFill>
                  <a:schemeClr val="tx1"/>
                </a:solidFill>
              </a:rPr>
              <a:t>五年級創作</a:t>
            </a:r>
            <a:r>
              <a:rPr lang="en-US" altLang="zh-TW" sz="4000" dirty="0">
                <a:solidFill>
                  <a:schemeClr val="tx1"/>
                </a:solidFill>
              </a:rPr>
              <a:t>-</a:t>
            </a:r>
            <a:r>
              <a:rPr lang="zh-TW" altLang="en-US" sz="4000" dirty="0" smtClean="0">
                <a:solidFill>
                  <a:schemeClr val="tx1"/>
                </a:solidFill>
              </a:rPr>
              <a:t>立體動物</a:t>
            </a:r>
            <a:endParaRPr lang="zh-TW" altLang="en-US" sz="4000" b="1" dirty="0">
              <a:solidFill>
                <a:schemeClr val="tx1"/>
              </a:solidFill>
            </a:endParaRPr>
          </a:p>
        </p:txBody>
      </p:sp>
    </p:spTree>
    <p:extLst>
      <p:ext uri="{BB962C8B-B14F-4D97-AF65-F5344CB8AC3E}">
        <p14:creationId xmlns:p14="http://schemas.microsoft.com/office/powerpoint/2010/main" val="3723261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1820" y="267855"/>
            <a:ext cx="11425379" cy="2105890"/>
          </a:xfrm>
        </p:spPr>
        <p:txBody>
          <a:bodyPr>
            <a:normAutofit/>
          </a:bodyPr>
          <a:lstStyle/>
          <a:p>
            <a:r>
              <a:rPr lang="zh-TW" altLang="en-US" sz="3200" dirty="0" smtClean="0"/>
              <a:t>＊外</a:t>
            </a:r>
            <a:r>
              <a:rPr lang="zh-TW" altLang="en-US" sz="3200" dirty="0"/>
              <a:t>型姣好的她青少年時就成為模特兒，</a:t>
            </a:r>
            <a:r>
              <a:rPr lang="en-US" altLang="zh-TW" sz="3200" dirty="0"/>
              <a:t>16</a:t>
            </a:r>
            <a:r>
              <a:rPr lang="zh-TW" altLang="en-US" sz="3200" dirty="0"/>
              <a:t>歲就</a:t>
            </a:r>
            <a:r>
              <a:rPr lang="zh-TW" altLang="en-US" sz="3200" dirty="0" smtClean="0"/>
              <a:t>登上雜誌</a:t>
            </a:r>
            <a:r>
              <a:rPr lang="zh-TW" altLang="en-US" sz="3200" dirty="0"/>
              <a:t>封面</a:t>
            </a:r>
            <a:r>
              <a:rPr lang="zh-TW" altLang="en-US" sz="3200" dirty="0" smtClean="0"/>
              <a:t>。</a:t>
            </a:r>
            <a:r>
              <a:rPr lang="zh-TW" altLang="en-US" sz="3200" dirty="0"/>
              <a:t>嘗試過不同領域的發展，如小說家、演員、編劇、導演、畫家、舞台設計、香水設計、雕塑家、建築設計師等職。</a:t>
            </a:r>
          </a:p>
        </p:txBody>
      </p:sp>
      <p:pic>
        <p:nvPicPr>
          <p:cNvPr id="7" name="圖片 6"/>
          <p:cNvPicPr>
            <a:picLocks noChangeAspect="1"/>
          </p:cNvPicPr>
          <p:nvPr/>
        </p:nvPicPr>
        <p:blipFill>
          <a:blip r:embed="rId2"/>
          <a:stretch>
            <a:fillRect/>
          </a:stretch>
        </p:blipFill>
        <p:spPr>
          <a:xfrm>
            <a:off x="7713052" y="2599610"/>
            <a:ext cx="2966879" cy="3817012"/>
          </a:xfrm>
          <a:prstGeom prst="rect">
            <a:avLst/>
          </a:prstGeom>
        </p:spPr>
      </p:pic>
      <p:pic>
        <p:nvPicPr>
          <p:cNvPr id="3" name="圖片 2"/>
          <p:cNvPicPr>
            <a:picLocks noChangeAspect="1"/>
          </p:cNvPicPr>
          <p:nvPr/>
        </p:nvPicPr>
        <p:blipFill>
          <a:blip r:embed="rId3"/>
          <a:stretch>
            <a:fillRect/>
          </a:stretch>
        </p:blipFill>
        <p:spPr>
          <a:xfrm>
            <a:off x="4645967" y="2599610"/>
            <a:ext cx="2845135" cy="3817012"/>
          </a:xfrm>
          <a:prstGeom prst="rect">
            <a:avLst/>
          </a:prstGeom>
        </p:spPr>
      </p:pic>
      <p:pic>
        <p:nvPicPr>
          <p:cNvPr id="5" name="圖片 4"/>
          <p:cNvPicPr>
            <a:picLocks noChangeAspect="1"/>
          </p:cNvPicPr>
          <p:nvPr/>
        </p:nvPicPr>
        <p:blipFill>
          <a:blip r:embed="rId4"/>
          <a:stretch>
            <a:fillRect/>
          </a:stretch>
        </p:blipFill>
        <p:spPr>
          <a:xfrm>
            <a:off x="1219200" y="2599610"/>
            <a:ext cx="3204817" cy="3820356"/>
          </a:xfrm>
          <a:prstGeom prst="rect">
            <a:avLst/>
          </a:prstGeom>
        </p:spPr>
      </p:pic>
      <p:sp>
        <p:nvSpPr>
          <p:cNvPr id="6" name="內容版面配置區 5"/>
          <p:cNvSpPr>
            <a:spLocks noGrp="1"/>
          </p:cNvSpPr>
          <p:nvPr>
            <p:ph idx="1"/>
          </p:nvPr>
        </p:nvSpPr>
        <p:spPr>
          <a:xfrm>
            <a:off x="4727608" y="1527063"/>
            <a:ext cx="2327710" cy="3931920"/>
          </a:xfrm>
        </p:spPr>
        <p:txBody>
          <a:bodyPr/>
          <a:lstStyle/>
          <a:p>
            <a:endParaRPr lang="zh-TW" altLang="en-US" dirty="0"/>
          </a:p>
        </p:txBody>
      </p:sp>
    </p:spTree>
    <p:extLst>
      <p:ext uri="{BB962C8B-B14F-4D97-AF65-F5344CB8AC3E}">
        <p14:creationId xmlns:p14="http://schemas.microsoft.com/office/powerpoint/2010/main" val="11446189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2231" y="2083574"/>
            <a:ext cx="2877885" cy="3829050"/>
          </a:xfrm>
          <a:prstGeom prst="rect">
            <a:avLst/>
          </a:prstGeom>
        </p:spPr>
      </p:pic>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3765" y="2083574"/>
            <a:ext cx="2552794" cy="3829191"/>
          </a:xfrm>
          <a:prstGeom prst="rect">
            <a:avLst/>
          </a:prstGeom>
        </p:spPr>
      </p:pic>
      <p:pic>
        <p:nvPicPr>
          <p:cNvPr id="7" name="圖片 6"/>
          <p:cNvPicPr>
            <a:picLocks noChangeAspect="1"/>
          </p:cNvPicPr>
          <p:nvPr/>
        </p:nvPicPr>
        <p:blipFill rotWithShape="1">
          <a:blip r:embed="rId4">
            <a:extLst>
              <a:ext uri="{28A0092B-C50C-407E-A947-70E740481C1C}">
                <a14:useLocalDpi xmlns:a14="http://schemas.microsoft.com/office/drawing/2010/main" val="0"/>
              </a:ext>
            </a:extLst>
          </a:blip>
          <a:srcRect l="8335" r="9629"/>
          <a:stretch/>
        </p:blipFill>
        <p:spPr>
          <a:xfrm>
            <a:off x="304800" y="2083574"/>
            <a:ext cx="3703782" cy="3829050"/>
          </a:xfrm>
          <a:prstGeom prst="rect">
            <a:avLst/>
          </a:prstGeom>
        </p:spPr>
      </p:pic>
      <p:sp>
        <p:nvSpPr>
          <p:cNvPr id="8" name="內容版面配置區 7"/>
          <p:cNvSpPr>
            <a:spLocks noGrp="1"/>
          </p:cNvSpPr>
          <p:nvPr>
            <p:ph idx="1"/>
          </p:nvPr>
        </p:nvSpPr>
        <p:spPr>
          <a:xfrm>
            <a:off x="9726558" y="2103120"/>
            <a:ext cx="2179115" cy="3931920"/>
          </a:xfrm>
        </p:spPr>
        <p:txBody>
          <a:bodyPr/>
          <a:lstStyle/>
          <a:p>
            <a:r>
              <a:rPr lang="zh-TW" altLang="en-US" dirty="0" smtClean="0"/>
              <a:t>妮基立體作品與生活作結合</a:t>
            </a:r>
            <a:r>
              <a:rPr lang="en-US" altLang="zh-TW" dirty="0" smtClean="0"/>
              <a:t>,</a:t>
            </a:r>
            <a:r>
              <a:rPr lang="zh-TW" altLang="en-US" dirty="0" smtClean="0"/>
              <a:t>除了觀賞也提供種植的功用</a:t>
            </a:r>
            <a:endParaRPr lang="en-US" altLang="zh-TW" dirty="0" smtClean="0"/>
          </a:p>
          <a:p>
            <a:r>
              <a:rPr lang="zh-TW" altLang="en-US" dirty="0" smtClean="0"/>
              <a:t>利用</a:t>
            </a:r>
            <a:r>
              <a:rPr lang="zh-TW" altLang="en-US" dirty="0"/>
              <a:t>妮</a:t>
            </a:r>
            <a:r>
              <a:rPr lang="zh-TW" altLang="en-US" dirty="0" smtClean="0"/>
              <a:t>基鮮豔豐富的色彩和獨特花紋</a:t>
            </a:r>
            <a:r>
              <a:rPr lang="en-US" altLang="zh-TW" dirty="0" smtClean="0"/>
              <a:t>,</a:t>
            </a:r>
            <a:r>
              <a:rPr lang="zh-TW" altLang="en-US" dirty="0" smtClean="0"/>
              <a:t>創造出生動活潑的動</a:t>
            </a:r>
            <a:r>
              <a:rPr lang="zh-TW" altLang="en-US" dirty="0"/>
              <a:t>物</a:t>
            </a:r>
          </a:p>
        </p:txBody>
      </p:sp>
    </p:spTree>
    <p:extLst>
      <p:ext uri="{BB962C8B-B14F-4D97-AF65-F5344CB8AC3E}">
        <p14:creationId xmlns:p14="http://schemas.microsoft.com/office/powerpoint/2010/main" val="20631098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t>材料：寶特瓶</a:t>
            </a:r>
            <a:r>
              <a:rPr lang="zh-TW" altLang="en-US" dirty="0">
                <a:latin typeface="PMingLiU" panose="02020500000000000000" pitchFamily="18" charset="-120"/>
                <a:ea typeface="PMingLiU" panose="02020500000000000000" pitchFamily="18" charset="-120"/>
              </a:rPr>
              <a:t>、塑膠杯、膠帶、衛生紙、報紙、</a:t>
            </a:r>
            <a:r>
              <a:rPr lang="zh-TW" altLang="en-US" dirty="0" smtClean="0">
                <a:latin typeface="PMingLiU" panose="02020500000000000000" pitchFamily="18" charset="-120"/>
                <a:ea typeface="PMingLiU" panose="02020500000000000000" pitchFamily="18" charset="-120"/>
              </a:rPr>
              <a:t>紙箱、壓克力顏料</a:t>
            </a:r>
            <a:endParaRPr lang="zh-TW" altLang="en-US" dirty="0"/>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73818" y="2079983"/>
            <a:ext cx="1994134" cy="4520601"/>
          </a:xfrm>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3762" y="2079983"/>
            <a:ext cx="2064419" cy="4539376"/>
          </a:xfrm>
          <a:prstGeom prst="rect">
            <a:avLst/>
          </a:prstGeom>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8923" y="2079983"/>
            <a:ext cx="3405514" cy="4540685"/>
          </a:xfrm>
          <a:prstGeom prst="rect">
            <a:avLst/>
          </a:prstGeom>
        </p:spPr>
      </p:pic>
      <p:sp>
        <p:nvSpPr>
          <p:cNvPr id="7" name="矩形 6"/>
          <p:cNvSpPr/>
          <p:nvPr/>
        </p:nvSpPr>
        <p:spPr>
          <a:xfrm>
            <a:off x="9758031" y="2014194"/>
            <a:ext cx="1676494" cy="3139321"/>
          </a:xfrm>
          <a:prstGeom prst="rect">
            <a:avLst/>
          </a:prstGeom>
        </p:spPr>
        <p:txBody>
          <a:bodyPr wrap="square">
            <a:spAutoFit/>
          </a:bodyPr>
          <a:lstStyle/>
          <a:p>
            <a:r>
              <a:rPr lang="zh-TW" altLang="en-US" dirty="0"/>
              <a:t>利用回收的寶特瓶</a:t>
            </a:r>
            <a:r>
              <a:rPr lang="zh-TW" altLang="en-US" dirty="0">
                <a:latin typeface="PMingLiU" panose="02020500000000000000" pitchFamily="18" charset="-120"/>
                <a:ea typeface="PMingLiU" panose="02020500000000000000" pitchFamily="18" charset="-120"/>
              </a:rPr>
              <a:t>、塑膠杯，拼湊</a:t>
            </a:r>
            <a:r>
              <a:rPr lang="zh-TW" altLang="en-US" dirty="0" smtClean="0">
                <a:latin typeface="PMingLiU" panose="02020500000000000000" pitchFamily="18" charset="-120"/>
                <a:ea typeface="PMingLiU" panose="02020500000000000000" pitchFamily="18" charset="-120"/>
              </a:rPr>
              <a:t>成動物架構，</a:t>
            </a:r>
            <a:r>
              <a:rPr lang="zh-TW" altLang="en-US" dirty="0">
                <a:latin typeface="PMingLiU" panose="02020500000000000000" pitchFamily="18" charset="-120"/>
                <a:ea typeface="PMingLiU" panose="02020500000000000000" pitchFamily="18" charset="-120"/>
              </a:rPr>
              <a:t>利用衛生紙或報紙覆蓋瓶身，以方便上色</a:t>
            </a:r>
            <a:endParaRPr lang="en-US" altLang="zh-TW" dirty="0">
              <a:latin typeface="PMingLiU" panose="02020500000000000000" pitchFamily="18" charset="-120"/>
              <a:ea typeface="PMingLiU" panose="02020500000000000000" pitchFamily="18" charset="-120"/>
            </a:endParaRPr>
          </a:p>
          <a:p>
            <a:r>
              <a:rPr lang="zh-TW" altLang="en-US" dirty="0">
                <a:latin typeface="PMingLiU" panose="02020500000000000000" pitchFamily="18" charset="-120"/>
                <a:ea typeface="PMingLiU" panose="02020500000000000000" pitchFamily="18" charset="-120"/>
              </a:rPr>
              <a:t>頭、手腳可用報紙塑形，或利用身邊現成物完成</a:t>
            </a:r>
            <a:endParaRPr lang="en-US" altLang="zh-TW" dirty="0">
              <a:latin typeface="PMingLiU" panose="02020500000000000000" pitchFamily="18" charset="-120"/>
              <a:ea typeface="PMingLiU" panose="02020500000000000000" pitchFamily="18" charset="-120"/>
            </a:endParaRPr>
          </a:p>
        </p:txBody>
      </p:sp>
    </p:spTree>
    <p:extLst>
      <p:ext uri="{BB962C8B-B14F-4D97-AF65-F5344CB8AC3E}">
        <p14:creationId xmlns:p14="http://schemas.microsoft.com/office/powerpoint/2010/main" val="11808912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idx="12"/>
          </p:nvPr>
        </p:nvSpPr>
        <p:spPr/>
        <p:txBody>
          <a:bodyPr/>
          <a:lstStyle/>
          <a:p>
            <a:fld id="{B467EE3D-30DB-492C-B328-A0CE3D51AC1F}" type="slidenum">
              <a:rPr lang="zh-TW" altLang="en-US" smtClean="0"/>
              <a:t>42</a:t>
            </a:fld>
            <a:endParaRPr lang="zh-TW" altLang="en-US"/>
          </a:p>
        </p:txBody>
      </p:sp>
      <p:sp>
        <p:nvSpPr>
          <p:cNvPr id="5" name="標題 3"/>
          <p:cNvSpPr txBox="1">
            <a:spLocks/>
          </p:cNvSpPr>
          <p:nvPr/>
        </p:nvSpPr>
        <p:spPr>
          <a:xfrm>
            <a:off x="1496291" y="1861665"/>
            <a:ext cx="9116291" cy="1468967"/>
          </a:xfrm>
          <a:prstGeom prst="rect">
            <a:avLst/>
          </a:prstGeom>
          <a:noFill/>
          <a:ln>
            <a:noFill/>
          </a:ln>
        </p:spPr>
        <p:txBody>
          <a:bodyPr spcFirstLastPara="1" wrap="square" lIns="121900" tIns="121900" rIns="121900" bIns="12190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1pPr>
            <a:lvl2pPr marR="0" lvl="1"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2pPr>
            <a:lvl3pPr marR="0" lvl="2"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3pPr>
            <a:lvl4pPr marR="0" lvl="3"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4pPr>
            <a:lvl5pPr marR="0" lvl="4"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5pPr>
            <a:lvl6pPr marR="0" lvl="5"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6pPr>
            <a:lvl7pPr marR="0" lvl="6"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7pPr>
            <a:lvl8pPr marR="0" lvl="7"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8pPr>
            <a:lvl9pPr marR="0" lvl="8"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9pPr>
          </a:lstStyle>
          <a:p>
            <a:pPr algn="ctr"/>
            <a:r>
              <a:rPr lang="zh-TW" altLang="en-US" sz="4000" b="1" dirty="0" smtClean="0">
                <a:solidFill>
                  <a:schemeClr val="tx1"/>
                </a:solidFill>
              </a:rPr>
              <a:t>四年級／音樂班創作</a:t>
            </a:r>
            <a:r>
              <a:rPr lang="en-US" altLang="zh-TW" sz="4000" dirty="0" smtClean="0">
                <a:solidFill>
                  <a:schemeClr val="tx1"/>
                </a:solidFill>
              </a:rPr>
              <a:t>-</a:t>
            </a:r>
            <a:r>
              <a:rPr lang="zh-TW" altLang="en-US" sz="4000" dirty="0" smtClean="0">
                <a:solidFill>
                  <a:schemeClr val="tx1"/>
                </a:solidFill>
              </a:rPr>
              <a:t>浮雕動物設計</a:t>
            </a:r>
            <a:endParaRPr lang="zh-TW" altLang="en-US" sz="4000" b="1" dirty="0">
              <a:solidFill>
                <a:schemeClr val="tx1"/>
              </a:solidFill>
            </a:endParaRPr>
          </a:p>
        </p:txBody>
      </p:sp>
    </p:spTree>
    <p:extLst>
      <p:ext uri="{BB962C8B-B14F-4D97-AF65-F5344CB8AC3E}">
        <p14:creationId xmlns:p14="http://schemas.microsoft.com/office/powerpoint/2010/main" val="33897769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33054" y="630383"/>
            <a:ext cx="10058400" cy="1371600"/>
          </a:xfrm>
        </p:spPr>
        <p:txBody>
          <a:bodyPr/>
          <a:lstStyle/>
          <a:p>
            <a:endParaRPr lang="zh-TW" altLang="en-US" dirty="0"/>
          </a:p>
        </p:txBody>
      </p:sp>
      <p:sp>
        <p:nvSpPr>
          <p:cNvPr id="3" name="內容版面配置區 2"/>
          <p:cNvSpPr>
            <a:spLocks noGrp="1"/>
          </p:cNvSpPr>
          <p:nvPr>
            <p:ph idx="1"/>
          </p:nvPr>
        </p:nvSpPr>
        <p:spPr>
          <a:xfrm>
            <a:off x="7666181" y="3266901"/>
            <a:ext cx="4336473" cy="3931920"/>
          </a:xfrm>
        </p:spPr>
        <p:txBody>
          <a:bodyPr>
            <a:normAutofit/>
          </a:bodyPr>
          <a:lstStyle/>
          <a:p>
            <a:r>
              <a:rPr lang="zh-TW" altLang="en-US" sz="2800" dirty="0" smtClean="0"/>
              <a:t>為</a:t>
            </a:r>
            <a:r>
              <a:rPr lang="zh-TW" altLang="en-US" sz="2800" dirty="0"/>
              <a:t>了試驗塔羅公園中的裝飾作品的效果，以鏡子、玻璃和陶瓷製作</a:t>
            </a:r>
            <a:r>
              <a:rPr lang="zh-TW" altLang="en-US" sz="2800" dirty="0" smtClean="0"/>
              <a:t>這些浮雕</a:t>
            </a:r>
            <a:r>
              <a:rPr lang="zh-TW" altLang="en-US" sz="2800" dirty="0"/>
              <a:t>作品</a:t>
            </a:r>
            <a:r>
              <a:rPr lang="zh-TW" altLang="en-US" sz="2800" dirty="0" smtClean="0"/>
              <a:t>。</a:t>
            </a:r>
            <a:endParaRPr lang="zh-TW" altLang="en-US" sz="2800" dirty="0"/>
          </a:p>
          <a:p>
            <a:r>
              <a:rPr lang="zh-TW" altLang="en-US" sz="2800" dirty="0"/>
              <a:t> 她還找到一位在羅馬的陶瓷老師，專門幫她製作公園內所有的</a:t>
            </a:r>
            <a:r>
              <a:rPr lang="zh-TW" altLang="en-US" sz="2800" dirty="0" smtClean="0"/>
              <a:t>陶瓷</a:t>
            </a:r>
            <a:endParaRPr lang="zh-TW" altLang="en-US" sz="2800" dirty="0"/>
          </a:p>
        </p:txBody>
      </p:sp>
      <p:pic>
        <p:nvPicPr>
          <p:cNvPr id="4" name="內容版面配置區 4"/>
          <p:cNvPicPr>
            <a:picLocks noChangeAspect="1"/>
          </p:cNvPicPr>
          <p:nvPr/>
        </p:nvPicPr>
        <p:blipFill>
          <a:blip r:embed="rId2"/>
          <a:stretch>
            <a:fillRect/>
          </a:stretch>
        </p:blipFill>
        <p:spPr>
          <a:xfrm>
            <a:off x="345931" y="291613"/>
            <a:ext cx="3637062" cy="2847228"/>
          </a:xfrm>
          <a:prstGeom prst="rect">
            <a:avLst/>
          </a:prstGeom>
        </p:spPr>
      </p:pic>
      <p:pic>
        <p:nvPicPr>
          <p:cNvPr id="6" name="圖片 5"/>
          <p:cNvPicPr>
            <a:picLocks noChangeAspect="1"/>
          </p:cNvPicPr>
          <p:nvPr/>
        </p:nvPicPr>
        <p:blipFill rotWithShape="1">
          <a:blip r:embed="rId3"/>
          <a:srcRect l="4112" t="8243" r="4572" b="4582"/>
          <a:stretch/>
        </p:blipFill>
        <p:spPr>
          <a:xfrm>
            <a:off x="345931" y="2946401"/>
            <a:ext cx="3637062" cy="3719631"/>
          </a:xfrm>
          <a:prstGeom prst="rect">
            <a:avLst/>
          </a:prstGeom>
        </p:spPr>
      </p:pic>
      <p:pic>
        <p:nvPicPr>
          <p:cNvPr id="7" name="圖片 6"/>
          <p:cNvPicPr>
            <a:picLocks noChangeAspect="1"/>
          </p:cNvPicPr>
          <p:nvPr/>
        </p:nvPicPr>
        <p:blipFill rotWithShape="1">
          <a:blip r:embed="rId4">
            <a:extLst>
              <a:ext uri="{28A0092B-C50C-407E-A947-70E740481C1C}">
                <a14:useLocalDpi xmlns:a14="http://schemas.microsoft.com/office/drawing/2010/main" val="0"/>
              </a:ext>
            </a:extLst>
          </a:blip>
          <a:srcRect l="29310" t="19644" r="15392" b="6325"/>
          <a:stretch/>
        </p:blipFill>
        <p:spPr>
          <a:xfrm rot="5400000">
            <a:off x="4219662" y="105530"/>
            <a:ext cx="3260436" cy="3632602"/>
          </a:xfrm>
          <a:prstGeom prst="rect">
            <a:avLst/>
          </a:prstGeom>
        </p:spPr>
      </p:pic>
      <p:pic>
        <p:nvPicPr>
          <p:cNvPr id="8" name="內容版面配置區 3"/>
          <p:cNvPicPr>
            <a:picLocks noChangeAspect="1"/>
          </p:cNvPicPr>
          <p:nvPr/>
        </p:nvPicPr>
        <p:blipFill rotWithShape="1">
          <a:blip r:embed="rId5">
            <a:extLst>
              <a:ext uri="{28A0092B-C50C-407E-A947-70E740481C1C}">
                <a14:useLocalDpi xmlns:a14="http://schemas.microsoft.com/office/drawing/2010/main" val="0"/>
              </a:ext>
            </a:extLst>
          </a:blip>
          <a:srcRect l="15536" t="7048" r="29161" b="15973"/>
          <a:stretch/>
        </p:blipFill>
        <p:spPr>
          <a:xfrm rot="16200000">
            <a:off x="4301145" y="3305237"/>
            <a:ext cx="3115944" cy="3609569"/>
          </a:xfrm>
          <a:prstGeom prst="rect">
            <a:avLst/>
          </a:prstGeom>
        </p:spPr>
      </p:pic>
      <p:pic>
        <p:nvPicPr>
          <p:cNvPr id="9" name="圖片 8"/>
          <p:cNvPicPr>
            <a:picLocks noChangeAspect="1"/>
          </p:cNvPicPr>
          <p:nvPr/>
        </p:nvPicPr>
        <p:blipFill>
          <a:blip r:embed="rId6"/>
          <a:stretch>
            <a:fillRect/>
          </a:stretch>
        </p:blipFill>
        <p:spPr>
          <a:xfrm>
            <a:off x="7966357" y="291613"/>
            <a:ext cx="3967025" cy="2946898"/>
          </a:xfrm>
          <a:prstGeom prst="rect">
            <a:avLst/>
          </a:prstGeom>
        </p:spPr>
      </p:pic>
    </p:spTree>
    <p:extLst>
      <p:ext uri="{BB962C8B-B14F-4D97-AF65-F5344CB8AC3E}">
        <p14:creationId xmlns:p14="http://schemas.microsoft.com/office/powerpoint/2010/main" val="12868918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zh-TW" altLang="en-US" sz="3600" dirty="0"/>
              <a:t>材料</a:t>
            </a:r>
            <a:r>
              <a:rPr lang="zh-TW" altLang="en-US" sz="3600" dirty="0" smtClean="0"/>
              <a:t>：白膠、</a:t>
            </a:r>
            <a:r>
              <a:rPr lang="zh-TW" altLang="en-US" sz="3600" dirty="0"/>
              <a:t> </a:t>
            </a:r>
            <a:r>
              <a:rPr lang="zh-TW" altLang="en-US" sz="3600" dirty="0" smtClean="0"/>
              <a:t>壓克力顏料、膠帶</a:t>
            </a:r>
            <a:r>
              <a:rPr lang="zh-TW" altLang="en-US" sz="3600" dirty="0"/>
              <a:t>、衛生紙、</a:t>
            </a:r>
            <a:r>
              <a:rPr lang="zh-TW" altLang="en-US" sz="3600" dirty="0" smtClean="0"/>
              <a:t>報紙</a:t>
            </a:r>
            <a:endParaRPr lang="zh-TW" altLang="en-US" sz="3600" dirty="0"/>
          </a:p>
        </p:txBody>
      </p:sp>
      <p:sp>
        <p:nvSpPr>
          <p:cNvPr id="9" name="內容版面配置區 8"/>
          <p:cNvSpPr>
            <a:spLocks noGrp="1"/>
          </p:cNvSpPr>
          <p:nvPr>
            <p:ph idx="1"/>
          </p:nvPr>
        </p:nvSpPr>
        <p:spPr>
          <a:xfrm>
            <a:off x="8492836" y="2143760"/>
            <a:ext cx="3597564" cy="3931920"/>
          </a:xfrm>
        </p:spPr>
        <p:txBody>
          <a:bodyPr/>
          <a:lstStyle/>
          <a:p>
            <a:pPr marL="0" indent="0">
              <a:buNone/>
            </a:pPr>
            <a:r>
              <a:rPr lang="zh-TW" altLang="en-US" sz="2800" dirty="0"/>
              <a:t>利用報紙或是廢紙貼在圖案上</a:t>
            </a:r>
            <a:r>
              <a:rPr lang="en-US" altLang="zh-TW" sz="2800" dirty="0" smtClean="0"/>
              <a:t>,</a:t>
            </a:r>
            <a:r>
              <a:rPr lang="zh-TW" altLang="en-US" sz="2800" dirty="0" smtClean="0"/>
              <a:t>固定好紙團後</a:t>
            </a:r>
            <a:r>
              <a:rPr lang="en-US" altLang="zh-TW" sz="2800" dirty="0" smtClean="0"/>
              <a:t>,</a:t>
            </a:r>
            <a:r>
              <a:rPr lang="zh-TW" altLang="en-US" sz="2800" dirty="0" smtClean="0"/>
              <a:t>用衛生紙和白膠水</a:t>
            </a:r>
            <a:r>
              <a:rPr lang="zh-TW" altLang="en-US" sz="2800" dirty="0" smtClean="0">
                <a:latin typeface="PMingLiU" panose="02020500000000000000" pitchFamily="18" charset="-120"/>
                <a:ea typeface="PMingLiU" panose="02020500000000000000" pitchFamily="18" charset="-120"/>
              </a:rPr>
              <a:t>覆蓋紙</a:t>
            </a:r>
            <a:r>
              <a:rPr lang="zh-TW" altLang="en-US" sz="2800" dirty="0">
                <a:latin typeface="PMingLiU" panose="02020500000000000000" pitchFamily="18" charset="-120"/>
                <a:ea typeface="PMingLiU" panose="02020500000000000000" pitchFamily="18" charset="-120"/>
              </a:rPr>
              <a:t>團</a:t>
            </a:r>
            <a:r>
              <a:rPr lang="zh-TW" altLang="en-US" sz="2800" dirty="0" smtClean="0">
                <a:latin typeface="PMingLiU" panose="02020500000000000000" pitchFamily="18" charset="-120"/>
                <a:ea typeface="PMingLiU" panose="02020500000000000000" pitchFamily="18" charset="-120"/>
              </a:rPr>
              <a:t>，</a:t>
            </a:r>
            <a:r>
              <a:rPr lang="zh-TW" altLang="en-US" sz="2800" dirty="0">
                <a:latin typeface="PMingLiU" panose="02020500000000000000" pitchFamily="18" charset="-120"/>
                <a:ea typeface="PMingLiU" panose="02020500000000000000" pitchFamily="18" charset="-120"/>
              </a:rPr>
              <a:t>以方便上色</a:t>
            </a:r>
            <a:endParaRPr lang="en-US" altLang="zh-TW" sz="2800" dirty="0">
              <a:latin typeface="PMingLiU" panose="02020500000000000000" pitchFamily="18" charset="-120"/>
              <a:ea typeface="PMingLiU" panose="02020500000000000000" pitchFamily="18" charset="-120"/>
            </a:endParaRPr>
          </a:p>
          <a:p>
            <a:pPr marL="0" indent="0">
              <a:buNone/>
            </a:pPr>
            <a:endParaRPr lang="zh-TW" altLang="en-US" sz="2800" dirty="0"/>
          </a:p>
        </p:txBody>
      </p:sp>
      <p:pic>
        <p:nvPicPr>
          <p:cNvPr id="10" name="圖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4855" y="2392218"/>
            <a:ext cx="4243691" cy="3181332"/>
          </a:xfrm>
          <a:prstGeom prst="rect">
            <a:avLst/>
          </a:prstGeom>
        </p:spPr>
      </p:pic>
      <p:pic>
        <p:nvPicPr>
          <p:cNvPr id="11" name="圖片 10"/>
          <p:cNvPicPr>
            <a:picLocks noChangeAspect="1"/>
          </p:cNvPicPr>
          <p:nvPr/>
        </p:nvPicPr>
        <p:blipFill rotWithShape="1">
          <a:blip r:embed="rId3"/>
          <a:srcRect l="6513" t="4114" r="9038" b="9526"/>
          <a:stretch/>
        </p:blipFill>
        <p:spPr>
          <a:xfrm>
            <a:off x="4770503" y="2103120"/>
            <a:ext cx="2967993" cy="4013200"/>
          </a:xfrm>
          <a:prstGeom prst="rect">
            <a:avLst/>
          </a:prstGeom>
        </p:spPr>
      </p:pic>
    </p:spTree>
    <p:extLst>
      <p:ext uri="{BB962C8B-B14F-4D97-AF65-F5344CB8AC3E}">
        <p14:creationId xmlns:p14="http://schemas.microsoft.com/office/powerpoint/2010/main" val="2767703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idx="12"/>
          </p:nvPr>
        </p:nvSpPr>
        <p:spPr/>
        <p:txBody>
          <a:bodyPr/>
          <a:lstStyle/>
          <a:p>
            <a:fld id="{B467EE3D-30DB-492C-B328-A0CE3D51AC1F}" type="slidenum">
              <a:rPr lang="zh-TW" altLang="en-US" smtClean="0"/>
              <a:t>45</a:t>
            </a:fld>
            <a:endParaRPr lang="zh-TW" altLang="en-US"/>
          </a:p>
        </p:txBody>
      </p:sp>
      <p:sp>
        <p:nvSpPr>
          <p:cNvPr id="5" name="標題 3"/>
          <p:cNvSpPr txBox="1">
            <a:spLocks/>
          </p:cNvSpPr>
          <p:nvPr/>
        </p:nvSpPr>
        <p:spPr>
          <a:xfrm>
            <a:off x="2103620" y="1861665"/>
            <a:ext cx="7772400" cy="1468967"/>
          </a:xfrm>
          <a:prstGeom prst="rect">
            <a:avLst/>
          </a:prstGeom>
          <a:noFill/>
          <a:ln>
            <a:noFill/>
          </a:ln>
        </p:spPr>
        <p:txBody>
          <a:bodyPr spcFirstLastPara="1" wrap="square" lIns="121900" tIns="121900" rIns="121900" bIns="12190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1pPr>
            <a:lvl2pPr marR="0" lvl="1"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2pPr>
            <a:lvl3pPr marR="0" lvl="2"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3pPr>
            <a:lvl4pPr marR="0" lvl="3"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4pPr>
            <a:lvl5pPr marR="0" lvl="4"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5pPr>
            <a:lvl6pPr marR="0" lvl="5"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6pPr>
            <a:lvl7pPr marR="0" lvl="6"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7pPr>
            <a:lvl8pPr marR="0" lvl="7"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8pPr>
            <a:lvl9pPr marR="0" lvl="8"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9pPr>
          </a:lstStyle>
          <a:p>
            <a:pPr algn="ctr"/>
            <a:r>
              <a:rPr lang="zh-TW" altLang="en-US" sz="4000" b="1" dirty="0">
                <a:solidFill>
                  <a:schemeClr val="tx1"/>
                </a:solidFill>
              </a:rPr>
              <a:t>三</a:t>
            </a:r>
            <a:r>
              <a:rPr lang="zh-TW" altLang="en-US" sz="4000" b="1" dirty="0" smtClean="0">
                <a:solidFill>
                  <a:schemeClr val="tx1"/>
                </a:solidFill>
              </a:rPr>
              <a:t>年級創作</a:t>
            </a:r>
            <a:r>
              <a:rPr lang="en-US" altLang="zh-TW" sz="4000" dirty="0" smtClean="0">
                <a:solidFill>
                  <a:schemeClr val="tx1"/>
                </a:solidFill>
              </a:rPr>
              <a:t>-</a:t>
            </a:r>
            <a:r>
              <a:rPr lang="zh-TW" altLang="en-US" sz="4000" dirty="0" smtClean="0">
                <a:solidFill>
                  <a:schemeClr val="tx1"/>
                </a:solidFill>
              </a:rPr>
              <a:t>平面</a:t>
            </a:r>
            <a:r>
              <a:rPr lang="en-US" altLang="zh-TW" sz="4000" dirty="0">
                <a:solidFill>
                  <a:schemeClr val="tx1"/>
                </a:solidFill>
              </a:rPr>
              <a:t>NANA</a:t>
            </a:r>
            <a:endParaRPr lang="zh-TW" altLang="en-US" sz="4000" b="1" dirty="0">
              <a:solidFill>
                <a:schemeClr val="tx1"/>
              </a:solidFill>
            </a:endParaRPr>
          </a:p>
        </p:txBody>
      </p:sp>
    </p:spTree>
    <p:extLst>
      <p:ext uri="{BB962C8B-B14F-4D97-AF65-F5344CB8AC3E}">
        <p14:creationId xmlns:p14="http://schemas.microsoft.com/office/powerpoint/2010/main" val="40976539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40872" y="26785"/>
            <a:ext cx="10058400" cy="1371600"/>
          </a:xfrm>
        </p:spPr>
        <p:txBody>
          <a:bodyPr/>
          <a:lstStyle/>
          <a:p>
            <a:r>
              <a:rPr lang="zh-TW" altLang="en-US" dirty="0" smtClean="0"/>
              <a:t>三年級</a:t>
            </a:r>
            <a:r>
              <a:rPr lang="en-US" altLang="zh-TW" dirty="0" smtClean="0"/>
              <a:t>-</a:t>
            </a:r>
            <a:r>
              <a:rPr lang="zh-TW" altLang="en-US" dirty="0" smtClean="0"/>
              <a:t>平面</a:t>
            </a:r>
            <a:r>
              <a:rPr lang="en-US" altLang="zh-TW" dirty="0" smtClean="0"/>
              <a:t>NANA</a:t>
            </a:r>
            <a:r>
              <a:rPr lang="zh-TW" altLang="en-US" dirty="0" smtClean="0"/>
              <a:t>設計</a:t>
            </a:r>
            <a:endParaRPr lang="zh-TW" altLang="en-US" dirty="0"/>
          </a:p>
        </p:txBody>
      </p:sp>
      <p:sp>
        <p:nvSpPr>
          <p:cNvPr id="3" name="內容版面配置區 2"/>
          <p:cNvSpPr>
            <a:spLocks noGrp="1"/>
          </p:cNvSpPr>
          <p:nvPr>
            <p:ph idx="1"/>
          </p:nvPr>
        </p:nvSpPr>
        <p:spPr>
          <a:xfrm>
            <a:off x="1440872" y="1398385"/>
            <a:ext cx="10058400" cy="3931920"/>
          </a:xfrm>
        </p:spPr>
        <p:txBody>
          <a:bodyPr>
            <a:normAutofit/>
          </a:bodyPr>
          <a:lstStyle/>
          <a:p>
            <a:r>
              <a:rPr lang="zh-TW" altLang="en-US" sz="2800" dirty="0" smtClean="0"/>
              <a:t>ＮＡＮＡ背景使用色彩三原色紅</a:t>
            </a:r>
            <a:r>
              <a:rPr lang="zh-TW" altLang="en-US" sz="2800" dirty="0" smtClean="0">
                <a:latin typeface="PMingLiU" panose="02020500000000000000" pitchFamily="18" charset="-120"/>
                <a:ea typeface="PMingLiU" panose="02020500000000000000" pitchFamily="18" charset="-120"/>
              </a:rPr>
              <a:t>、</a:t>
            </a:r>
            <a:r>
              <a:rPr lang="zh-TW" altLang="en-US" sz="2800" dirty="0" smtClean="0"/>
              <a:t>黃</a:t>
            </a:r>
            <a:r>
              <a:rPr lang="zh-TW" altLang="en-US" sz="2800" dirty="0">
                <a:latin typeface="PMingLiU" panose="02020500000000000000" pitchFamily="18" charset="-120"/>
                <a:ea typeface="PMingLiU" panose="02020500000000000000" pitchFamily="18" charset="-120"/>
              </a:rPr>
              <a:t>、</a:t>
            </a:r>
            <a:r>
              <a:rPr lang="zh-TW" altLang="en-US" sz="2800" dirty="0" smtClean="0"/>
              <a:t>藍進行設計</a:t>
            </a:r>
            <a:endParaRPr lang="zh-TW" altLang="en-US" sz="2800" dirty="0"/>
          </a:p>
        </p:txBody>
      </p:sp>
      <p:pic>
        <p:nvPicPr>
          <p:cNvPr id="4" name="圖片 3"/>
          <p:cNvPicPr>
            <a:picLocks noChangeAspect="1"/>
          </p:cNvPicPr>
          <p:nvPr/>
        </p:nvPicPr>
        <p:blipFill rotWithShape="1">
          <a:blip r:embed="rId2">
            <a:extLst>
              <a:ext uri="{28A0092B-C50C-407E-A947-70E740481C1C}">
                <a14:useLocalDpi xmlns:a14="http://schemas.microsoft.com/office/drawing/2010/main" val="0"/>
              </a:ext>
            </a:extLst>
          </a:blip>
          <a:srcRect l="8706" r="26579"/>
          <a:stretch/>
        </p:blipFill>
        <p:spPr>
          <a:xfrm>
            <a:off x="4479635" y="2290618"/>
            <a:ext cx="2862179" cy="4010457"/>
          </a:xfrm>
          <a:prstGeom prst="rect">
            <a:avLst/>
          </a:prstGeom>
        </p:spPr>
      </p:pic>
      <p:pic>
        <p:nvPicPr>
          <p:cNvPr id="5" name="圖片 4"/>
          <p:cNvPicPr>
            <a:picLocks noChangeAspect="1"/>
          </p:cNvPicPr>
          <p:nvPr/>
        </p:nvPicPr>
        <p:blipFill rotWithShape="1">
          <a:blip r:embed="rId3">
            <a:extLst>
              <a:ext uri="{28A0092B-C50C-407E-A947-70E740481C1C}">
                <a14:useLocalDpi xmlns:a14="http://schemas.microsoft.com/office/drawing/2010/main" val="0"/>
              </a:ext>
            </a:extLst>
          </a:blip>
          <a:srcRect l="4856" t="4275" r="5766" b="7054"/>
          <a:stretch/>
        </p:blipFill>
        <p:spPr>
          <a:xfrm>
            <a:off x="1440872" y="2290618"/>
            <a:ext cx="2863273" cy="4008582"/>
          </a:xfrm>
          <a:prstGeom prst="rect">
            <a:avLst/>
          </a:prstGeom>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7304" y="2290619"/>
            <a:ext cx="3210060" cy="4008582"/>
          </a:xfrm>
          <a:prstGeom prst="rect">
            <a:avLst/>
          </a:prstGeom>
        </p:spPr>
      </p:pic>
    </p:spTree>
    <p:extLst>
      <p:ext uri="{BB962C8B-B14F-4D97-AF65-F5344CB8AC3E}">
        <p14:creationId xmlns:p14="http://schemas.microsoft.com/office/powerpoint/2010/main" val="13387186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1413163" y="2294241"/>
            <a:ext cx="6096000" cy="3895725"/>
          </a:xfrm>
          <a:prstGeom prst="rect">
            <a:avLst/>
          </a:prstGeom>
        </p:spPr>
      </p:pic>
      <p:sp>
        <p:nvSpPr>
          <p:cNvPr id="4" name="內容版面配置區 3"/>
          <p:cNvSpPr>
            <a:spLocks noGrp="1"/>
          </p:cNvSpPr>
          <p:nvPr>
            <p:ph idx="1"/>
          </p:nvPr>
        </p:nvSpPr>
        <p:spPr>
          <a:xfrm>
            <a:off x="1413163" y="1077883"/>
            <a:ext cx="10058400" cy="3931920"/>
          </a:xfrm>
        </p:spPr>
        <p:txBody>
          <a:bodyPr>
            <a:normAutofit/>
          </a:bodyPr>
          <a:lstStyle/>
          <a:p>
            <a:pPr marL="0" indent="0">
              <a:buNone/>
            </a:pPr>
            <a:r>
              <a:rPr lang="zh-TW" altLang="en-US" sz="2800" dirty="0" smtClean="0"/>
              <a:t>＊參考妮基的ＮＡＮＡ手稿</a:t>
            </a:r>
            <a:endParaRPr lang="zh-TW" altLang="en-US" sz="2800" dirty="0"/>
          </a:p>
        </p:txBody>
      </p:sp>
      <p:pic>
        <p:nvPicPr>
          <p:cNvPr id="5" name="圖片 4"/>
          <p:cNvPicPr>
            <a:picLocks noChangeAspect="1"/>
          </p:cNvPicPr>
          <p:nvPr/>
        </p:nvPicPr>
        <p:blipFill>
          <a:blip r:embed="rId3"/>
          <a:stretch>
            <a:fillRect/>
          </a:stretch>
        </p:blipFill>
        <p:spPr>
          <a:xfrm>
            <a:off x="7647420" y="2277932"/>
            <a:ext cx="2918979" cy="3912034"/>
          </a:xfrm>
          <a:prstGeom prst="rect">
            <a:avLst/>
          </a:prstGeom>
        </p:spPr>
      </p:pic>
    </p:spTree>
    <p:extLst>
      <p:ext uri="{BB962C8B-B14F-4D97-AF65-F5344CB8AC3E}">
        <p14:creationId xmlns:p14="http://schemas.microsoft.com/office/powerpoint/2010/main" val="4943981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idx="12"/>
          </p:nvPr>
        </p:nvSpPr>
        <p:spPr/>
        <p:txBody>
          <a:bodyPr/>
          <a:lstStyle/>
          <a:p>
            <a:fld id="{B467EE3D-30DB-492C-B328-A0CE3D51AC1F}" type="slidenum">
              <a:rPr lang="zh-TW" altLang="en-US" smtClean="0"/>
              <a:t>48</a:t>
            </a:fld>
            <a:endParaRPr lang="zh-TW" altLang="en-US"/>
          </a:p>
        </p:txBody>
      </p:sp>
      <p:sp>
        <p:nvSpPr>
          <p:cNvPr id="5" name="標題 3"/>
          <p:cNvSpPr txBox="1">
            <a:spLocks/>
          </p:cNvSpPr>
          <p:nvPr/>
        </p:nvSpPr>
        <p:spPr>
          <a:xfrm>
            <a:off x="2103620" y="1861665"/>
            <a:ext cx="7772400" cy="1468967"/>
          </a:xfrm>
          <a:prstGeom prst="rect">
            <a:avLst/>
          </a:prstGeom>
          <a:noFill/>
          <a:ln>
            <a:noFill/>
          </a:ln>
        </p:spPr>
        <p:txBody>
          <a:bodyPr spcFirstLastPara="1" wrap="square" lIns="121900" tIns="121900" rIns="121900" bIns="12190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1pPr>
            <a:lvl2pPr marR="0" lvl="1"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2pPr>
            <a:lvl3pPr marR="0" lvl="2"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3pPr>
            <a:lvl4pPr marR="0" lvl="3"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4pPr>
            <a:lvl5pPr marR="0" lvl="4"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5pPr>
            <a:lvl6pPr marR="0" lvl="5"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6pPr>
            <a:lvl7pPr marR="0" lvl="6"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7pPr>
            <a:lvl8pPr marR="0" lvl="7"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8pPr>
            <a:lvl9pPr marR="0" lvl="8"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9pPr>
          </a:lstStyle>
          <a:p>
            <a:pPr algn="ctr"/>
            <a:r>
              <a:rPr lang="zh-TW" altLang="en-US" sz="4000" b="1" dirty="0" smtClean="0">
                <a:solidFill>
                  <a:schemeClr val="tx1"/>
                </a:solidFill>
              </a:rPr>
              <a:t>二年級創作</a:t>
            </a:r>
            <a:r>
              <a:rPr lang="en-US" altLang="zh-TW" sz="4000" dirty="0" smtClean="0">
                <a:solidFill>
                  <a:schemeClr val="tx1"/>
                </a:solidFill>
              </a:rPr>
              <a:t>-</a:t>
            </a:r>
            <a:r>
              <a:rPr lang="zh-TW" altLang="en-US" sz="4000" dirty="0" smtClean="0">
                <a:solidFill>
                  <a:schemeClr val="tx1"/>
                </a:solidFill>
              </a:rPr>
              <a:t>透明傘設計</a:t>
            </a:r>
            <a:endParaRPr lang="zh-TW" altLang="en-US" sz="4000" b="1" dirty="0">
              <a:solidFill>
                <a:schemeClr val="tx1"/>
              </a:solidFill>
            </a:endParaRPr>
          </a:p>
        </p:txBody>
      </p:sp>
    </p:spTree>
    <p:extLst>
      <p:ext uri="{BB962C8B-B14F-4D97-AF65-F5344CB8AC3E}">
        <p14:creationId xmlns:p14="http://schemas.microsoft.com/office/powerpoint/2010/main" val="1100066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066800" y="431338"/>
            <a:ext cx="10058400" cy="3931920"/>
          </a:xfrm>
        </p:spPr>
        <p:txBody>
          <a:bodyPr>
            <a:normAutofit/>
          </a:bodyPr>
          <a:lstStyle/>
          <a:p>
            <a:r>
              <a:rPr lang="zh-TW" altLang="en-US" sz="2800" dirty="0" smtClean="0"/>
              <a:t>每班：３支透明傘</a:t>
            </a:r>
            <a:endParaRPr lang="en-US" altLang="zh-TW" sz="2800" dirty="0" smtClean="0"/>
          </a:p>
          <a:p>
            <a:r>
              <a:rPr lang="zh-TW" altLang="en-US" sz="2800" dirty="0" smtClean="0"/>
              <a:t>用具：剪刀</a:t>
            </a:r>
            <a:r>
              <a:rPr lang="zh-TW" altLang="en-US" sz="2800" dirty="0" smtClean="0">
                <a:latin typeface="PMingLiU" panose="02020500000000000000" pitchFamily="18" charset="-120"/>
                <a:ea typeface="PMingLiU" panose="02020500000000000000" pitchFamily="18" charset="-120"/>
              </a:rPr>
              <a:t>、卡典西德紙</a:t>
            </a:r>
            <a:endParaRPr lang="zh-TW" altLang="en-US" sz="2800" dirty="0"/>
          </a:p>
        </p:txBody>
      </p:sp>
      <p:pic>
        <p:nvPicPr>
          <p:cNvPr id="4" name="圖片 3"/>
          <p:cNvPicPr>
            <a:picLocks noChangeAspect="1"/>
          </p:cNvPicPr>
          <p:nvPr/>
        </p:nvPicPr>
        <p:blipFill>
          <a:blip r:embed="rId2"/>
          <a:stretch>
            <a:fillRect/>
          </a:stretch>
        </p:blipFill>
        <p:spPr>
          <a:xfrm>
            <a:off x="3652595" y="1553888"/>
            <a:ext cx="5541635" cy="4883565"/>
          </a:xfrm>
          <a:prstGeom prst="rect">
            <a:avLst/>
          </a:prstGeom>
        </p:spPr>
      </p:pic>
      <p:pic>
        <p:nvPicPr>
          <p:cNvPr id="7" name="圖片 6"/>
          <p:cNvPicPr>
            <a:picLocks noChangeAspect="1"/>
          </p:cNvPicPr>
          <p:nvPr/>
        </p:nvPicPr>
        <p:blipFill>
          <a:blip r:embed="rId3"/>
          <a:stretch>
            <a:fillRect/>
          </a:stretch>
        </p:blipFill>
        <p:spPr>
          <a:xfrm rot="10800000">
            <a:off x="336988" y="1553888"/>
            <a:ext cx="3255710" cy="4883565"/>
          </a:xfrm>
          <a:prstGeom prst="rect">
            <a:avLst/>
          </a:prstGeom>
        </p:spPr>
      </p:pic>
      <p:pic>
        <p:nvPicPr>
          <p:cNvPr id="8" name="圖片 7"/>
          <p:cNvPicPr>
            <a:picLocks noChangeAspect="1"/>
          </p:cNvPicPr>
          <p:nvPr/>
        </p:nvPicPr>
        <p:blipFill>
          <a:blip r:embed="rId4"/>
          <a:stretch>
            <a:fillRect/>
          </a:stretch>
        </p:blipFill>
        <p:spPr>
          <a:xfrm>
            <a:off x="9254125" y="1553888"/>
            <a:ext cx="2652045" cy="2809370"/>
          </a:xfrm>
          <a:prstGeom prst="rect">
            <a:avLst/>
          </a:prstGeom>
        </p:spPr>
      </p:pic>
      <p:pic>
        <p:nvPicPr>
          <p:cNvPr id="10" name="圖片 9"/>
          <p:cNvPicPr>
            <a:picLocks noChangeAspect="1"/>
          </p:cNvPicPr>
          <p:nvPr/>
        </p:nvPicPr>
        <p:blipFill>
          <a:blip r:embed="rId5"/>
          <a:stretch>
            <a:fillRect/>
          </a:stretch>
        </p:blipFill>
        <p:spPr>
          <a:xfrm>
            <a:off x="9254126" y="4450980"/>
            <a:ext cx="2652044" cy="1986473"/>
          </a:xfrm>
          <a:prstGeom prst="rect">
            <a:avLst/>
          </a:prstGeom>
        </p:spPr>
      </p:pic>
    </p:spTree>
    <p:extLst>
      <p:ext uri="{BB962C8B-B14F-4D97-AF65-F5344CB8AC3E}">
        <p14:creationId xmlns:p14="http://schemas.microsoft.com/office/powerpoint/2010/main" val="22088222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378364" y="575253"/>
            <a:ext cx="10058400" cy="1371600"/>
          </a:xfrm>
        </p:spPr>
        <p:txBody>
          <a:bodyPr/>
          <a:lstStyle/>
          <a:p>
            <a:r>
              <a:rPr lang="zh-TW" altLang="en-US" dirty="0" smtClean="0"/>
              <a:t>影響最大的男人</a:t>
            </a:r>
            <a:r>
              <a:rPr lang="en-US" altLang="zh-TW" dirty="0" smtClean="0"/>
              <a:t>-</a:t>
            </a:r>
            <a:r>
              <a:rPr lang="zh-TW" altLang="en-US" dirty="0"/>
              <a:t>尚</a:t>
            </a:r>
            <a:r>
              <a:rPr lang="en-US" altLang="zh-TW" dirty="0"/>
              <a:t>·</a:t>
            </a:r>
            <a:r>
              <a:rPr lang="zh-TW" altLang="en-US" dirty="0"/>
              <a:t>丁格利</a:t>
            </a:r>
          </a:p>
        </p:txBody>
      </p:sp>
      <p:sp>
        <p:nvSpPr>
          <p:cNvPr id="3" name="內容版面配置區 2"/>
          <p:cNvSpPr>
            <a:spLocks noGrp="1"/>
          </p:cNvSpPr>
          <p:nvPr>
            <p:ph idx="1"/>
          </p:nvPr>
        </p:nvSpPr>
        <p:spPr>
          <a:xfrm>
            <a:off x="9569880" y="1946853"/>
            <a:ext cx="2446629" cy="3931920"/>
          </a:xfrm>
        </p:spPr>
        <p:txBody>
          <a:bodyPr>
            <a:normAutofit/>
          </a:bodyPr>
          <a:lstStyle/>
          <a:p>
            <a:pPr marL="0" indent="0">
              <a:buNone/>
            </a:pPr>
            <a:r>
              <a:rPr lang="zh-TW" altLang="en-US" sz="2800" dirty="0" smtClean="0"/>
              <a:t>＊妮</a:t>
            </a:r>
            <a:r>
              <a:rPr lang="zh-TW" altLang="en-US" sz="2800" dirty="0"/>
              <a:t>基生命中最佳的良師益友，也是摯愛的人，開啟妮基日後的傑出藝術成就。</a:t>
            </a:r>
          </a:p>
        </p:txBody>
      </p:sp>
      <p:pic>
        <p:nvPicPr>
          <p:cNvPr id="4" name="圖片 3"/>
          <p:cNvPicPr>
            <a:picLocks noChangeAspect="1"/>
          </p:cNvPicPr>
          <p:nvPr/>
        </p:nvPicPr>
        <p:blipFill>
          <a:blip r:embed="rId2"/>
          <a:stretch>
            <a:fillRect/>
          </a:stretch>
        </p:blipFill>
        <p:spPr>
          <a:xfrm>
            <a:off x="406402" y="1946853"/>
            <a:ext cx="4174836" cy="4582535"/>
          </a:xfrm>
          <a:prstGeom prst="rect">
            <a:avLst/>
          </a:prstGeom>
        </p:spPr>
      </p:pic>
      <p:pic>
        <p:nvPicPr>
          <p:cNvPr id="5" name="圖片 4"/>
          <p:cNvPicPr>
            <a:picLocks noChangeAspect="1"/>
          </p:cNvPicPr>
          <p:nvPr/>
        </p:nvPicPr>
        <p:blipFill>
          <a:blip r:embed="rId3"/>
          <a:stretch>
            <a:fillRect/>
          </a:stretch>
        </p:blipFill>
        <p:spPr>
          <a:xfrm>
            <a:off x="4784292" y="1946853"/>
            <a:ext cx="4582535" cy="4582535"/>
          </a:xfrm>
          <a:prstGeom prst="rect">
            <a:avLst/>
          </a:prstGeom>
        </p:spPr>
      </p:pic>
    </p:spTree>
    <p:extLst>
      <p:ext uri="{BB962C8B-B14F-4D97-AF65-F5344CB8AC3E}">
        <p14:creationId xmlns:p14="http://schemas.microsoft.com/office/powerpoint/2010/main" val="27304443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pic>
        <p:nvPicPr>
          <p:cNvPr id="5" name="內容版面配置區 4"/>
          <p:cNvPicPr>
            <a:picLocks noGrp="1" noChangeAspect="1"/>
          </p:cNvPicPr>
          <p:nvPr>
            <p:ph idx="1"/>
          </p:nvPr>
        </p:nvPicPr>
        <p:blipFill>
          <a:blip r:embed="rId2"/>
          <a:stretch>
            <a:fillRect/>
          </a:stretch>
        </p:blipFill>
        <p:spPr>
          <a:xfrm>
            <a:off x="3842472" y="480291"/>
            <a:ext cx="2733675" cy="6008398"/>
          </a:xfrm>
          <a:prstGeom prst="rect">
            <a:avLst/>
          </a:prstGeom>
        </p:spPr>
      </p:pic>
      <p:pic>
        <p:nvPicPr>
          <p:cNvPr id="4" name="圖片 3"/>
          <p:cNvPicPr>
            <a:picLocks noChangeAspect="1"/>
          </p:cNvPicPr>
          <p:nvPr/>
        </p:nvPicPr>
        <p:blipFill rotWithShape="1">
          <a:blip r:embed="rId3"/>
          <a:srcRect l="13993" t="8447" r="11949"/>
          <a:stretch/>
        </p:blipFill>
        <p:spPr>
          <a:xfrm>
            <a:off x="378692" y="480291"/>
            <a:ext cx="3343563" cy="6008398"/>
          </a:xfrm>
          <a:prstGeom prst="rect">
            <a:avLst/>
          </a:prstGeom>
        </p:spPr>
      </p:pic>
    </p:spTree>
    <p:extLst>
      <p:ext uri="{BB962C8B-B14F-4D97-AF65-F5344CB8AC3E}">
        <p14:creationId xmlns:p14="http://schemas.microsoft.com/office/powerpoint/2010/main" val="31566118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91152" y="0"/>
            <a:ext cx="4673759" cy="1371600"/>
          </a:xfrm>
        </p:spPr>
        <p:txBody>
          <a:bodyPr/>
          <a:lstStyle/>
          <a:p>
            <a:r>
              <a:rPr lang="zh-TW" altLang="en-US" dirty="0" smtClean="0"/>
              <a:t>參考圖案與樣式</a:t>
            </a:r>
            <a:endParaRPr lang="zh-TW" altLang="en-US" dirty="0"/>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400037" y="3931763"/>
            <a:ext cx="2801687" cy="2461163"/>
          </a:xfrm>
        </p:spPr>
      </p:pic>
      <p:pic>
        <p:nvPicPr>
          <p:cNvPr id="5" name="圖片 4"/>
          <p:cNvPicPr>
            <a:picLocks noChangeAspect="1"/>
          </p:cNvPicPr>
          <p:nvPr/>
        </p:nvPicPr>
        <p:blipFill rotWithShape="1">
          <a:blip r:embed="rId3">
            <a:extLst>
              <a:ext uri="{28A0092B-C50C-407E-A947-70E740481C1C}">
                <a14:useLocalDpi xmlns:a14="http://schemas.microsoft.com/office/drawing/2010/main" val="0"/>
              </a:ext>
            </a:extLst>
          </a:blip>
          <a:srcRect l="19814" t="15894" r="14193" b="25424"/>
          <a:stretch/>
        </p:blipFill>
        <p:spPr>
          <a:xfrm>
            <a:off x="570298" y="1250560"/>
            <a:ext cx="2461164" cy="2510940"/>
          </a:xfrm>
          <a:prstGeom prst="rect">
            <a:avLst/>
          </a:prstGeom>
        </p:spPr>
      </p:pic>
      <p:pic>
        <p:nvPicPr>
          <p:cNvPr id="3" name="圖片 2"/>
          <p:cNvPicPr>
            <a:picLocks noChangeAspect="1"/>
          </p:cNvPicPr>
          <p:nvPr/>
        </p:nvPicPr>
        <p:blipFill>
          <a:blip r:embed="rId4"/>
          <a:stretch>
            <a:fillRect/>
          </a:stretch>
        </p:blipFill>
        <p:spPr>
          <a:xfrm>
            <a:off x="8911062" y="3914615"/>
            <a:ext cx="2549376" cy="2648573"/>
          </a:xfrm>
          <a:prstGeom prst="rect">
            <a:avLst/>
          </a:prstGeom>
        </p:spPr>
      </p:pic>
      <p:pic>
        <p:nvPicPr>
          <p:cNvPr id="10" name="圖片 9"/>
          <p:cNvPicPr>
            <a:picLocks noChangeAspect="1"/>
          </p:cNvPicPr>
          <p:nvPr/>
        </p:nvPicPr>
        <p:blipFill>
          <a:blip r:embed="rId5"/>
          <a:stretch>
            <a:fillRect/>
          </a:stretch>
        </p:blipFill>
        <p:spPr>
          <a:xfrm>
            <a:off x="8911062" y="1250560"/>
            <a:ext cx="2549376" cy="2667146"/>
          </a:xfrm>
          <a:prstGeom prst="rect">
            <a:avLst/>
          </a:prstGeom>
        </p:spPr>
      </p:pic>
      <p:pic>
        <p:nvPicPr>
          <p:cNvPr id="13" name="圖片 12"/>
          <p:cNvPicPr>
            <a:picLocks noChangeAspect="1"/>
          </p:cNvPicPr>
          <p:nvPr/>
        </p:nvPicPr>
        <p:blipFill rotWithShape="1">
          <a:blip r:embed="rId6"/>
          <a:srcRect l="12360" t="13815" r="15400" b="12382"/>
          <a:stretch/>
        </p:blipFill>
        <p:spPr>
          <a:xfrm>
            <a:off x="3310608" y="1250560"/>
            <a:ext cx="2510940" cy="2510940"/>
          </a:xfrm>
          <a:prstGeom prst="rect">
            <a:avLst/>
          </a:prstGeom>
        </p:spPr>
      </p:pic>
      <p:pic>
        <p:nvPicPr>
          <p:cNvPr id="14" name="圖片 13"/>
          <p:cNvPicPr>
            <a:picLocks noChangeAspect="1"/>
          </p:cNvPicPr>
          <p:nvPr/>
        </p:nvPicPr>
        <p:blipFill>
          <a:blip r:embed="rId7"/>
          <a:stretch>
            <a:fillRect/>
          </a:stretch>
        </p:blipFill>
        <p:spPr>
          <a:xfrm>
            <a:off x="3310608" y="4052248"/>
            <a:ext cx="2510940" cy="2510940"/>
          </a:xfrm>
          <a:prstGeom prst="rect">
            <a:avLst/>
          </a:prstGeom>
        </p:spPr>
      </p:pic>
      <p:pic>
        <p:nvPicPr>
          <p:cNvPr id="15" name="圖片 14"/>
          <p:cNvPicPr>
            <a:picLocks noChangeAspect="1"/>
          </p:cNvPicPr>
          <p:nvPr/>
        </p:nvPicPr>
        <p:blipFill>
          <a:blip r:embed="rId8"/>
          <a:stretch>
            <a:fillRect/>
          </a:stretch>
        </p:blipFill>
        <p:spPr>
          <a:xfrm>
            <a:off x="6025939" y="1250561"/>
            <a:ext cx="2594334" cy="2510940"/>
          </a:xfrm>
          <a:prstGeom prst="rect">
            <a:avLst/>
          </a:prstGeom>
        </p:spPr>
      </p:pic>
      <p:pic>
        <p:nvPicPr>
          <p:cNvPr id="16" name="圖片 15"/>
          <p:cNvPicPr>
            <a:picLocks noChangeAspect="1"/>
          </p:cNvPicPr>
          <p:nvPr/>
        </p:nvPicPr>
        <p:blipFill rotWithShape="1">
          <a:blip r:embed="rId9"/>
          <a:srcRect t="28258" b="7218"/>
          <a:stretch/>
        </p:blipFill>
        <p:spPr>
          <a:xfrm>
            <a:off x="6025939" y="4052248"/>
            <a:ext cx="2594334" cy="2510940"/>
          </a:xfrm>
          <a:prstGeom prst="rect">
            <a:avLst/>
          </a:prstGeom>
        </p:spPr>
      </p:pic>
    </p:spTree>
    <p:extLst>
      <p:ext uri="{BB962C8B-B14F-4D97-AF65-F5344CB8AC3E}">
        <p14:creationId xmlns:p14="http://schemas.microsoft.com/office/powerpoint/2010/main" val="6752976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pic>
        <p:nvPicPr>
          <p:cNvPr id="4" name="內容版面配置區 3"/>
          <p:cNvPicPr>
            <a:picLocks noGrp="1" noChangeAspect="1"/>
          </p:cNvPicPr>
          <p:nvPr>
            <p:ph idx="1"/>
          </p:nvPr>
        </p:nvPicPr>
        <p:blipFill rotWithShape="1">
          <a:blip r:embed="rId2">
            <a:extLst>
              <a:ext uri="{28A0092B-C50C-407E-A947-70E740481C1C}">
                <a14:useLocalDpi xmlns:a14="http://schemas.microsoft.com/office/drawing/2010/main" val="0"/>
              </a:ext>
            </a:extLst>
          </a:blip>
          <a:srcRect r="48691" b="66114"/>
          <a:stretch/>
        </p:blipFill>
        <p:spPr>
          <a:xfrm>
            <a:off x="287711" y="3722527"/>
            <a:ext cx="2790071" cy="2853764"/>
          </a:xfrm>
        </p:spPr>
      </p:pic>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2011" y="324557"/>
            <a:ext cx="2484478" cy="3210873"/>
          </a:xfrm>
          <a:prstGeom prst="rect">
            <a:avLst/>
          </a:prstGeom>
        </p:spPr>
      </p:pic>
      <p:pic>
        <p:nvPicPr>
          <p:cNvPr id="7" name="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711" y="324557"/>
            <a:ext cx="2790072" cy="3210873"/>
          </a:xfrm>
          <a:prstGeom prst="rect">
            <a:avLst/>
          </a:prstGeom>
        </p:spPr>
      </p:pic>
      <p:pic>
        <p:nvPicPr>
          <p:cNvPr id="18" name="圖片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0717" y="324556"/>
            <a:ext cx="2481129" cy="3210873"/>
          </a:xfrm>
          <a:prstGeom prst="rect">
            <a:avLst/>
          </a:prstGeom>
        </p:spPr>
      </p:pic>
      <p:pic>
        <p:nvPicPr>
          <p:cNvPr id="19" name="圖片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6964" y="324555"/>
            <a:ext cx="2887816" cy="3210873"/>
          </a:xfrm>
          <a:prstGeom prst="rect">
            <a:avLst/>
          </a:prstGeom>
        </p:spPr>
      </p:pic>
      <p:pic>
        <p:nvPicPr>
          <p:cNvPr id="3" name="圖片 2"/>
          <p:cNvPicPr>
            <a:picLocks noChangeAspect="1"/>
          </p:cNvPicPr>
          <p:nvPr/>
        </p:nvPicPr>
        <p:blipFill>
          <a:blip r:embed="rId7"/>
          <a:stretch>
            <a:fillRect/>
          </a:stretch>
        </p:blipFill>
        <p:spPr>
          <a:xfrm>
            <a:off x="3372010" y="3722527"/>
            <a:ext cx="2484479" cy="2853764"/>
          </a:xfrm>
          <a:prstGeom prst="rect">
            <a:avLst/>
          </a:prstGeom>
        </p:spPr>
      </p:pic>
      <p:pic>
        <p:nvPicPr>
          <p:cNvPr id="9" name="圖片 8"/>
          <p:cNvPicPr>
            <a:picLocks noChangeAspect="1"/>
          </p:cNvPicPr>
          <p:nvPr/>
        </p:nvPicPr>
        <p:blipFill>
          <a:blip r:embed="rId8"/>
          <a:stretch>
            <a:fillRect/>
          </a:stretch>
        </p:blipFill>
        <p:spPr>
          <a:xfrm>
            <a:off x="6150717" y="3722527"/>
            <a:ext cx="5554063" cy="2853764"/>
          </a:xfrm>
          <a:prstGeom prst="rect">
            <a:avLst/>
          </a:prstGeom>
        </p:spPr>
      </p:pic>
    </p:spTree>
    <p:extLst>
      <p:ext uri="{BB962C8B-B14F-4D97-AF65-F5344CB8AC3E}">
        <p14:creationId xmlns:p14="http://schemas.microsoft.com/office/powerpoint/2010/main" val="30255824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a:xfrm>
            <a:off x="1066800" y="2103120"/>
            <a:ext cx="5198907" cy="3931920"/>
          </a:xfrm>
        </p:spPr>
        <p:txBody>
          <a:bodyPr>
            <a:normAutofit/>
          </a:bodyPr>
          <a:lstStyle/>
          <a:p>
            <a:pPr marL="0" indent="0">
              <a:buNone/>
            </a:pPr>
            <a:r>
              <a:rPr lang="zh-TW" altLang="en-US" sz="2800" dirty="0" smtClean="0"/>
              <a:t>＊每把傘２～３種圖案</a:t>
            </a:r>
            <a:endParaRPr lang="en-US" altLang="zh-TW" sz="2800" dirty="0" smtClean="0"/>
          </a:p>
          <a:p>
            <a:pPr marL="0" indent="0">
              <a:buNone/>
            </a:pPr>
            <a:r>
              <a:rPr lang="zh-TW" altLang="en-US" sz="2800" dirty="0" smtClean="0"/>
              <a:t>＊貼卡典西德紙時，請用抹布將灑面上</a:t>
            </a:r>
            <a:r>
              <a:rPr lang="zh-TW" altLang="en-US" sz="2800" dirty="0"/>
              <a:t>的</a:t>
            </a:r>
            <a:r>
              <a:rPr lang="zh-TW" altLang="en-US" sz="2800" dirty="0" smtClean="0"/>
              <a:t>灰塵擦乾</a:t>
            </a:r>
            <a:r>
              <a:rPr lang="zh-TW" altLang="en-US" sz="2800" dirty="0"/>
              <a:t>淨</a:t>
            </a:r>
            <a:endParaRPr lang="en-US" altLang="zh-TW" sz="2800" dirty="0" smtClean="0"/>
          </a:p>
          <a:p>
            <a:pPr marL="0" indent="0">
              <a:buNone/>
            </a:pPr>
            <a:r>
              <a:rPr lang="zh-TW" altLang="en-US" sz="2800" dirty="0" smtClean="0"/>
              <a:t>＊大圖形的６個以上，中圖形６個以上，其餘剪小圖形讓畫片更豐富（貼在傘上的卡典西德紙可以撕下，不用擔心貼錯）</a:t>
            </a:r>
            <a:endParaRPr lang="zh-TW" altLang="en-US" sz="2800" dirty="0"/>
          </a:p>
        </p:txBody>
      </p:sp>
      <p:pic>
        <p:nvPicPr>
          <p:cNvPr id="4" name="圖片 3"/>
          <p:cNvPicPr>
            <a:picLocks noChangeAspect="1"/>
          </p:cNvPicPr>
          <p:nvPr/>
        </p:nvPicPr>
        <p:blipFill>
          <a:blip r:embed="rId2"/>
          <a:stretch>
            <a:fillRect/>
          </a:stretch>
        </p:blipFill>
        <p:spPr>
          <a:xfrm>
            <a:off x="6265707" y="881272"/>
            <a:ext cx="5651482" cy="5316173"/>
          </a:xfrm>
          <a:prstGeom prst="rect">
            <a:avLst/>
          </a:prstGeom>
        </p:spPr>
      </p:pic>
    </p:spTree>
    <p:extLst>
      <p:ext uri="{BB962C8B-B14F-4D97-AF65-F5344CB8AC3E}">
        <p14:creationId xmlns:p14="http://schemas.microsoft.com/office/powerpoint/2010/main" val="27760667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idx="12"/>
          </p:nvPr>
        </p:nvSpPr>
        <p:spPr/>
        <p:txBody>
          <a:bodyPr/>
          <a:lstStyle/>
          <a:p>
            <a:fld id="{B467EE3D-30DB-492C-B328-A0CE3D51AC1F}" type="slidenum">
              <a:rPr lang="zh-TW" altLang="en-US" smtClean="0"/>
              <a:t>54</a:t>
            </a:fld>
            <a:endParaRPr lang="zh-TW" altLang="en-US"/>
          </a:p>
        </p:txBody>
      </p:sp>
      <p:sp>
        <p:nvSpPr>
          <p:cNvPr id="5" name="標題 3"/>
          <p:cNvSpPr txBox="1">
            <a:spLocks/>
          </p:cNvSpPr>
          <p:nvPr/>
        </p:nvSpPr>
        <p:spPr>
          <a:xfrm>
            <a:off x="2103620" y="1861665"/>
            <a:ext cx="7772400" cy="1468967"/>
          </a:xfrm>
          <a:prstGeom prst="rect">
            <a:avLst/>
          </a:prstGeom>
          <a:noFill/>
          <a:ln>
            <a:noFill/>
          </a:ln>
        </p:spPr>
        <p:txBody>
          <a:bodyPr spcFirstLastPara="1" wrap="square" lIns="121900" tIns="121900" rIns="121900" bIns="12190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1pPr>
            <a:lvl2pPr marR="0" lvl="1"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2pPr>
            <a:lvl3pPr marR="0" lvl="2"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3pPr>
            <a:lvl4pPr marR="0" lvl="3"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4pPr>
            <a:lvl5pPr marR="0" lvl="4"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5pPr>
            <a:lvl6pPr marR="0" lvl="5"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6pPr>
            <a:lvl7pPr marR="0" lvl="6"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7pPr>
            <a:lvl8pPr marR="0" lvl="7"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8pPr>
            <a:lvl9pPr marR="0" lvl="8"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9pPr>
          </a:lstStyle>
          <a:p>
            <a:pPr algn="ctr"/>
            <a:r>
              <a:rPr lang="zh-TW" altLang="en-US" sz="4000" b="1" dirty="0" smtClean="0">
                <a:solidFill>
                  <a:schemeClr val="tx1"/>
                </a:solidFill>
              </a:rPr>
              <a:t>一年級創作</a:t>
            </a:r>
            <a:r>
              <a:rPr lang="en-US" altLang="zh-TW" sz="4000" dirty="0" smtClean="0">
                <a:solidFill>
                  <a:schemeClr val="tx1"/>
                </a:solidFill>
              </a:rPr>
              <a:t>-</a:t>
            </a:r>
            <a:r>
              <a:rPr lang="zh-TW" altLang="en-US" sz="4000" dirty="0">
                <a:solidFill>
                  <a:schemeClr val="tx1"/>
                </a:solidFill>
              </a:rPr>
              <a:t>妮</a:t>
            </a:r>
            <a:r>
              <a:rPr lang="zh-TW" altLang="en-US" sz="4000" dirty="0" smtClean="0">
                <a:solidFill>
                  <a:schemeClr val="tx1"/>
                </a:solidFill>
              </a:rPr>
              <a:t>基手繪掛飾</a:t>
            </a:r>
            <a:endParaRPr lang="zh-TW" altLang="en-US" sz="4000" b="1" dirty="0">
              <a:solidFill>
                <a:schemeClr val="tx1"/>
              </a:solidFill>
            </a:endParaRPr>
          </a:p>
        </p:txBody>
      </p:sp>
    </p:spTree>
    <p:extLst>
      <p:ext uri="{BB962C8B-B14F-4D97-AF65-F5344CB8AC3E}">
        <p14:creationId xmlns:p14="http://schemas.microsoft.com/office/powerpoint/2010/main" val="31410637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066799" y="642594"/>
            <a:ext cx="10058400" cy="3931920"/>
          </a:xfrm>
        </p:spPr>
        <p:txBody>
          <a:bodyPr>
            <a:normAutofit/>
          </a:bodyPr>
          <a:lstStyle/>
          <a:p>
            <a:r>
              <a:rPr lang="zh-TW" altLang="en-US" sz="2800" dirty="0" smtClean="0"/>
              <a:t>每班１０條</a:t>
            </a:r>
            <a:endParaRPr lang="en-US" altLang="zh-TW" sz="2800" dirty="0" smtClean="0"/>
          </a:p>
          <a:p>
            <a:r>
              <a:rPr lang="zh-TW" altLang="en-US" sz="2800" dirty="0"/>
              <a:t>使用工具：剪刀、黏貼物</a:t>
            </a:r>
            <a:r>
              <a:rPr lang="zh-TW" altLang="en-US" sz="2800" dirty="0" smtClean="0"/>
              <a:t>（雙</a:t>
            </a:r>
            <a:r>
              <a:rPr lang="zh-TW" altLang="en-US" sz="2800" dirty="0"/>
              <a:t>面</a:t>
            </a:r>
            <a:r>
              <a:rPr lang="zh-TW" altLang="en-US" sz="2800" dirty="0" smtClean="0"/>
              <a:t>膠或</a:t>
            </a:r>
            <a:r>
              <a:rPr lang="zh-TW" altLang="en-US" sz="2800" dirty="0"/>
              <a:t>釘書機</a:t>
            </a:r>
            <a:r>
              <a:rPr lang="zh-TW" altLang="en-US" sz="2800" dirty="0" smtClean="0"/>
              <a:t>） </a:t>
            </a:r>
            <a:r>
              <a:rPr lang="zh-TW" altLang="en-US" sz="2800" dirty="0"/>
              <a:t>、毛線、彩繪</a:t>
            </a:r>
            <a:r>
              <a:rPr lang="zh-TW" altLang="en-US" sz="2800" dirty="0" smtClean="0"/>
              <a:t>用具（蠟筆或彩色筆）</a:t>
            </a:r>
            <a:r>
              <a:rPr lang="zh-TW" altLang="en-US" sz="2800" dirty="0"/>
              <a:t> </a:t>
            </a:r>
            <a:r>
              <a:rPr lang="zh-TW" altLang="en-US" sz="2800" dirty="0" smtClean="0"/>
              <a:t>、八開圖畫紙</a:t>
            </a:r>
            <a:endParaRPr lang="zh-TW" altLang="en-US" sz="2800" dirty="0"/>
          </a:p>
          <a:p>
            <a:endParaRPr lang="zh-TW" altLang="en-US" sz="2800" dirty="0"/>
          </a:p>
        </p:txBody>
      </p:sp>
      <p:pic>
        <p:nvPicPr>
          <p:cNvPr id="4" name="圖片 3"/>
          <p:cNvPicPr>
            <a:picLocks noChangeAspect="1"/>
          </p:cNvPicPr>
          <p:nvPr/>
        </p:nvPicPr>
        <p:blipFill>
          <a:blip r:embed="rId2"/>
          <a:stretch>
            <a:fillRect/>
          </a:stretch>
        </p:blipFill>
        <p:spPr>
          <a:xfrm>
            <a:off x="4599302" y="2313335"/>
            <a:ext cx="5261521" cy="3922030"/>
          </a:xfrm>
          <a:prstGeom prst="rect">
            <a:avLst/>
          </a:prstGeom>
        </p:spPr>
      </p:pic>
      <p:pic>
        <p:nvPicPr>
          <p:cNvPr id="5" name="圖片 4"/>
          <p:cNvPicPr>
            <a:picLocks noChangeAspect="1"/>
          </p:cNvPicPr>
          <p:nvPr/>
        </p:nvPicPr>
        <p:blipFill>
          <a:blip r:embed="rId3"/>
          <a:stretch>
            <a:fillRect/>
          </a:stretch>
        </p:blipFill>
        <p:spPr>
          <a:xfrm>
            <a:off x="1066798" y="2248235"/>
            <a:ext cx="2999492" cy="3987130"/>
          </a:xfrm>
          <a:prstGeom prst="rect">
            <a:avLst/>
          </a:prstGeom>
        </p:spPr>
      </p:pic>
    </p:spTree>
    <p:extLst>
      <p:ext uri="{BB962C8B-B14F-4D97-AF65-F5344CB8AC3E}">
        <p14:creationId xmlns:p14="http://schemas.microsoft.com/office/powerpoint/2010/main" val="145116557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pic>
        <p:nvPicPr>
          <p:cNvPr id="6" name="內容版面配置區 5"/>
          <p:cNvPicPr>
            <a:picLocks noGrp="1" noChangeAspect="1"/>
          </p:cNvPicPr>
          <p:nvPr>
            <p:ph idx="1"/>
          </p:nvPr>
        </p:nvPicPr>
        <p:blipFill>
          <a:blip r:embed="rId2"/>
          <a:stretch>
            <a:fillRect/>
          </a:stretch>
        </p:blipFill>
        <p:spPr>
          <a:xfrm>
            <a:off x="4564350" y="341314"/>
            <a:ext cx="3708991" cy="6120462"/>
          </a:xfrm>
          <a:prstGeom prst="rect">
            <a:avLst/>
          </a:prstGeom>
        </p:spPr>
      </p:pic>
      <p:pic>
        <p:nvPicPr>
          <p:cNvPr id="4" name="圖片 3"/>
          <p:cNvPicPr>
            <a:picLocks noChangeAspect="1"/>
          </p:cNvPicPr>
          <p:nvPr/>
        </p:nvPicPr>
        <p:blipFill>
          <a:blip r:embed="rId3"/>
          <a:stretch>
            <a:fillRect/>
          </a:stretch>
        </p:blipFill>
        <p:spPr>
          <a:xfrm>
            <a:off x="356466" y="341313"/>
            <a:ext cx="4194595" cy="6114906"/>
          </a:xfrm>
          <a:prstGeom prst="rect">
            <a:avLst/>
          </a:prstGeom>
        </p:spPr>
      </p:pic>
      <p:pic>
        <p:nvPicPr>
          <p:cNvPr id="5" name="圖片 4"/>
          <p:cNvPicPr>
            <a:picLocks noChangeAspect="1"/>
          </p:cNvPicPr>
          <p:nvPr/>
        </p:nvPicPr>
        <p:blipFill rotWithShape="1">
          <a:blip r:embed="rId4"/>
          <a:srcRect l="5902" t="2259" r="7287"/>
          <a:stretch/>
        </p:blipFill>
        <p:spPr>
          <a:xfrm>
            <a:off x="8273342" y="341313"/>
            <a:ext cx="3472872" cy="6114906"/>
          </a:xfrm>
          <a:prstGeom prst="rect">
            <a:avLst/>
          </a:prstGeom>
        </p:spPr>
      </p:pic>
    </p:spTree>
    <p:extLst>
      <p:ext uri="{BB962C8B-B14F-4D97-AF65-F5344CB8AC3E}">
        <p14:creationId xmlns:p14="http://schemas.microsoft.com/office/powerpoint/2010/main" val="25068772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stretch>
            <a:fillRect/>
          </a:stretch>
        </p:blipFill>
        <p:spPr>
          <a:xfrm>
            <a:off x="6260188" y="301769"/>
            <a:ext cx="4837299" cy="3393668"/>
          </a:xfrm>
          <a:prstGeom prst="rect">
            <a:avLst/>
          </a:prstGeom>
        </p:spPr>
      </p:pic>
      <p:sp>
        <p:nvSpPr>
          <p:cNvPr id="3" name="內容版面配置區 2"/>
          <p:cNvSpPr>
            <a:spLocks noGrp="1"/>
          </p:cNvSpPr>
          <p:nvPr>
            <p:ph idx="1"/>
          </p:nvPr>
        </p:nvSpPr>
        <p:spPr>
          <a:xfrm>
            <a:off x="157654" y="3695437"/>
            <a:ext cx="11918731" cy="3931920"/>
          </a:xfrm>
        </p:spPr>
        <p:txBody>
          <a:bodyPr>
            <a:normAutofit/>
          </a:bodyPr>
          <a:lstStyle/>
          <a:p>
            <a:pPr marL="0" indent="0">
              <a:buNone/>
            </a:pPr>
            <a:r>
              <a:rPr lang="zh-TW" altLang="en-US" sz="2800" dirty="0" smtClean="0"/>
              <a:t>＊版畫</a:t>
            </a:r>
            <a:r>
              <a:rPr lang="zh-TW" altLang="en-US" sz="2800" dirty="0"/>
              <a:t>的主題，通常是大型作品的草圖、計畫，或是生活中溫馨感人的事情，</a:t>
            </a:r>
            <a:r>
              <a:rPr lang="zh-TW" altLang="en-US" sz="2800" dirty="0" smtClean="0"/>
              <a:t>或者</a:t>
            </a:r>
            <a:r>
              <a:rPr lang="zh-TW" altLang="en-US" sz="2800" dirty="0"/>
              <a:t>是一些充滿了想像力的塗鴉。</a:t>
            </a:r>
          </a:p>
          <a:p>
            <a:pPr marL="0" indent="0">
              <a:buNone/>
            </a:pPr>
            <a:r>
              <a:rPr lang="zh-TW" altLang="en-US" sz="2800" dirty="0" smtClean="0"/>
              <a:t>＊就</a:t>
            </a:r>
            <a:r>
              <a:rPr lang="zh-TW" altLang="en-US" sz="2800" dirty="0"/>
              <a:t>像一張送給親愛的家人、朋友或情人的卡片</a:t>
            </a:r>
            <a:r>
              <a:rPr lang="zh-TW" altLang="en-US" sz="2800" dirty="0" smtClean="0"/>
              <a:t>，用</a:t>
            </a:r>
            <a:r>
              <a:rPr lang="zh-TW" altLang="en-US" sz="2800" dirty="0"/>
              <a:t>簡單的線條和鮮豔的色彩畫出對方的習性和</a:t>
            </a:r>
            <a:r>
              <a:rPr lang="zh-TW" altLang="en-US" sz="2800" dirty="0" smtClean="0"/>
              <a:t>特徵。</a:t>
            </a:r>
            <a:endParaRPr lang="zh-TW" altLang="en-US" sz="2800" dirty="0"/>
          </a:p>
          <a:p>
            <a:pPr marL="0" indent="0">
              <a:buNone/>
            </a:pPr>
            <a:r>
              <a:rPr lang="zh-TW" altLang="en-US" sz="2800" dirty="0" smtClean="0"/>
              <a:t>＊ </a:t>
            </a:r>
            <a:r>
              <a:rPr lang="zh-TW" altLang="en-US" sz="2800" dirty="0"/>
              <a:t>妮基教會了我們透過藝術作品表達人與人之間的愛與接納！</a:t>
            </a:r>
          </a:p>
        </p:txBody>
      </p:sp>
      <p:pic>
        <p:nvPicPr>
          <p:cNvPr id="4" name="圖片 3"/>
          <p:cNvPicPr>
            <a:picLocks noChangeAspect="1"/>
          </p:cNvPicPr>
          <p:nvPr/>
        </p:nvPicPr>
        <p:blipFill>
          <a:blip r:embed="rId3"/>
          <a:stretch>
            <a:fillRect/>
          </a:stretch>
        </p:blipFill>
        <p:spPr>
          <a:xfrm>
            <a:off x="871244" y="301769"/>
            <a:ext cx="4410046" cy="3393668"/>
          </a:xfrm>
          <a:prstGeom prst="rect">
            <a:avLst/>
          </a:prstGeom>
        </p:spPr>
      </p:pic>
    </p:spTree>
    <p:extLst>
      <p:ext uri="{BB962C8B-B14F-4D97-AF65-F5344CB8AC3E}">
        <p14:creationId xmlns:p14="http://schemas.microsoft.com/office/powerpoint/2010/main" val="10685619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idx="1"/>
          </p:nvPr>
        </p:nvSpPr>
        <p:spPr>
          <a:xfrm>
            <a:off x="6011682" y="1623848"/>
            <a:ext cx="5938580" cy="4824248"/>
          </a:xfrm>
        </p:spPr>
        <p:txBody>
          <a:bodyPr>
            <a:normAutofit/>
          </a:bodyPr>
          <a:lstStyle/>
          <a:p>
            <a:pPr marL="0" indent="0">
              <a:buNone/>
            </a:pPr>
            <a:r>
              <a:rPr lang="zh-TW" altLang="en-US" sz="2800" dirty="0" smtClean="0"/>
              <a:t>＊將</a:t>
            </a:r>
            <a:r>
              <a:rPr lang="zh-TW" altLang="en-US" sz="2800" dirty="0"/>
              <a:t>八開圖畫紙對折（短邊對折</a:t>
            </a:r>
            <a:r>
              <a:rPr lang="zh-TW" altLang="en-US" sz="2800" dirty="0" smtClean="0"/>
              <a:t>）</a:t>
            </a:r>
            <a:endParaRPr lang="en-US" altLang="zh-TW" sz="2800" dirty="0" smtClean="0"/>
          </a:p>
          <a:p>
            <a:pPr marL="0" indent="0">
              <a:buNone/>
            </a:pPr>
            <a:endParaRPr lang="en-US" altLang="zh-TW" sz="2800" dirty="0"/>
          </a:p>
          <a:p>
            <a:pPr marL="0" indent="0">
              <a:buNone/>
            </a:pPr>
            <a:r>
              <a:rPr lang="zh-TW" altLang="en-US" sz="2800" dirty="0" smtClean="0"/>
              <a:t>＊在</a:t>
            </a:r>
            <a:r>
              <a:rPr lang="zh-TW" altLang="en-US" sz="2800" dirty="0"/>
              <a:t>對折的地方，畫</a:t>
            </a:r>
            <a:r>
              <a:rPr lang="zh-TW" altLang="en-US" sz="2800" dirty="0" smtClean="0"/>
              <a:t>出圖形（需與摺線相連）</a:t>
            </a:r>
            <a:endParaRPr lang="en-US" altLang="zh-TW" sz="2800" dirty="0" smtClean="0"/>
          </a:p>
          <a:p>
            <a:pPr marL="0" indent="0">
              <a:buNone/>
            </a:pPr>
            <a:endParaRPr lang="en-US" altLang="zh-TW" sz="2800" dirty="0"/>
          </a:p>
          <a:p>
            <a:pPr marL="0" indent="0">
              <a:buNone/>
            </a:pPr>
            <a:r>
              <a:rPr lang="zh-TW" altLang="en-US" sz="2800" dirty="0" smtClean="0"/>
              <a:t>＊一張紙最多５種圖形（不要畫太小）</a:t>
            </a:r>
            <a:endParaRPr lang="en-US" altLang="zh-TW" sz="2800" dirty="0" smtClean="0"/>
          </a:p>
        </p:txBody>
      </p:sp>
      <p:pic>
        <p:nvPicPr>
          <p:cNvPr id="4" name="圖片 3"/>
          <p:cNvPicPr>
            <a:picLocks noChangeAspect="1"/>
          </p:cNvPicPr>
          <p:nvPr/>
        </p:nvPicPr>
        <p:blipFill rotWithShape="1">
          <a:blip r:embed="rId2">
            <a:extLst>
              <a:ext uri="{28A0092B-C50C-407E-A947-70E740481C1C}">
                <a14:useLocalDpi xmlns:a14="http://schemas.microsoft.com/office/drawing/2010/main" val="0"/>
              </a:ext>
            </a:extLst>
          </a:blip>
          <a:srcRect t="20062" b="22456"/>
          <a:stretch/>
        </p:blipFill>
        <p:spPr>
          <a:xfrm rot="16200000">
            <a:off x="1468703" y="2173124"/>
            <a:ext cx="5975131" cy="2574812"/>
          </a:xfrm>
          <a:prstGeom prst="rect">
            <a:avLst/>
          </a:prstGeom>
        </p:spPr>
      </p:pic>
      <p:pic>
        <p:nvPicPr>
          <p:cNvPr id="5" name="圖片 4"/>
          <p:cNvPicPr>
            <a:picLocks noChangeAspect="1"/>
          </p:cNvPicPr>
          <p:nvPr/>
        </p:nvPicPr>
        <p:blipFill rotWithShape="1">
          <a:blip r:embed="rId3">
            <a:extLst>
              <a:ext uri="{28A0092B-C50C-407E-A947-70E740481C1C}">
                <a14:useLocalDpi xmlns:a14="http://schemas.microsoft.com/office/drawing/2010/main" val="0"/>
              </a:ext>
            </a:extLst>
          </a:blip>
          <a:srcRect l="27942" r="17648"/>
          <a:stretch/>
        </p:blipFill>
        <p:spPr>
          <a:xfrm>
            <a:off x="457200" y="457198"/>
            <a:ext cx="2443655" cy="5990900"/>
          </a:xfrm>
          <a:prstGeom prst="rect">
            <a:avLst/>
          </a:prstGeom>
        </p:spPr>
      </p:pic>
    </p:spTree>
    <p:extLst>
      <p:ext uri="{BB962C8B-B14F-4D97-AF65-F5344CB8AC3E}">
        <p14:creationId xmlns:p14="http://schemas.microsoft.com/office/powerpoint/2010/main" val="29483867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pic>
        <p:nvPicPr>
          <p:cNvPr id="4" name="內容版面配置區 3"/>
          <p:cNvPicPr>
            <a:picLocks noGrp="1" noChangeAspect="1"/>
          </p:cNvPicPr>
          <p:nvPr>
            <p:ph idx="1"/>
          </p:nvPr>
        </p:nvPicPr>
        <p:blipFill rotWithShape="1">
          <a:blip r:embed="rId2">
            <a:extLst>
              <a:ext uri="{28A0092B-C50C-407E-A947-70E740481C1C}">
                <a14:useLocalDpi xmlns:a14="http://schemas.microsoft.com/office/drawing/2010/main" val="0"/>
              </a:ext>
            </a:extLst>
          </a:blip>
          <a:srcRect r="48691" b="66114"/>
          <a:stretch/>
        </p:blipFill>
        <p:spPr>
          <a:xfrm>
            <a:off x="287711" y="3722527"/>
            <a:ext cx="2790071" cy="2853764"/>
          </a:xfrm>
        </p:spPr>
      </p:pic>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2011" y="324557"/>
            <a:ext cx="2484478" cy="3210873"/>
          </a:xfrm>
          <a:prstGeom prst="rect">
            <a:avLst/>
          </a:prstGeom>
        </p:spPr>
      </p:pic>
      <p:pic>
        <p:nvPicPr>
          <p:cNvPr id="7" name="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711" y="324557"/>
            <a:ext cx="2790072" cy="3210873"/>
          </a:xfrm>
          <a:prstGeom prst="rect">
            <a:avLst/>
          </a:prstGeom>
        </p:spPr>
      </p:pic>
      <p:pic>
        <p:nvPicPr>
          <p:cNvPr id="8" name="圖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2011" y="3722528"/>
            <a:ext cx="2484478" cy="2853764"/>
          </a:xfrm>
          <a:prstGeom prst="rect">
            <a:avLst/>
          </a:prstGeom>
        </p:spPr>
      </p:pic>
      <p:pic>
        <p:nvPicPr>
          <p:cNvPr id="16" name="圖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0716" y="3722526"/>
            <a:ext cx="2481129" cy="2868775"/>
          </a:xfrm>
          <a:prstGeom prst="rect">
            <a:avLst/>
          </a:prstGeom>
        </p:spPr>
      </p:pic>
      <p:pic>
        <p:nvPicPr>
          <p:cNvPr id="17" name="圖片 16"/>
          <p:cNvPicPr>
            <a:picLocks noChangeAspect="1"/>
          </p:cNvPicPr>
          <p:nvPr/>
        </p:nvPicPr>
        <p:blipFill rotWithShape="1">
          <a:blip r:embed="rId7">
            <a:extLst>
              <a:ext uri="{28A0092B-C50C-407E-A947-70E740481C1C}">
                <a14:useLocalDpi xmlns:a14="http://schemas.microsoft.com/office/drawing/2010/main" val="0"/>
              </a:ext>
            </a:extLst>
          </a:blip>
          <a:srcRect l="17484" t="17305" r="16128" b="19758"/>
          <a:stretch/>
        </p:blipFill>
        <p:spPr>
          <a:xfrm>
            <a:off x="8816963" y="3722526"/>
            <a:ext cx="2887815" cy="1311292"/>
          </a:xfrm>
          <a:prstGeom prst="rect">
            <a:avLst/>
          </a:prstGeom>
        </p:spPr>
      </p:pic>
      <p:pic>
        <p:nvPicPr>
          <p:cNvPr id="18" name="圖片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50717" y="324556"/>
            <a:ext cx="2481129" cy="3210873"/>
          </a:xfrm>
          <a:prstGeom prst="rect">
            <a:avLst/>
          </a:prstGeom>
        </p:spPr>
      </p:pic>
      <p:pic>
        <p:nvPicPr>
          <p:cNvPr id="19" name="圖片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16964" y="324555"/>
            <a:ext cx="2887816" cy="3210873"/>
          </a:xfrm>
          <a:prstGeom prst="rect">
            <a:avLst/>
          </a:prstGeom>
        </p:spPr>
      </p:pic>
      <p:pic>
        <p:nvPicPr>
          <p:cNvPr id="20" name="圖片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16964" y="5115253"/>
            <a:ext cx="1509291" cy="1476047"/>
          </a:xfrm>
          <a:prstGeom prst="rect">
            <a:avLst/>
          </a:prstGeom>
        </p:spPr>
      </p:pic>
      <p:pic>
        <p:nvPicPr>
          <p:cNvPr id="5" name="圖片 4"/>
          <p:cNvPicPr>
            <a:picLocks noChangeAspect="1"/>
          </p:cNvPicPr>
          <p:nvPr/>
        </p:nvPicPr>
        <p:blipFill>
          <a:blip r:embed="rId11"/>
          <a:stretch>
            <a:fillRect/>
          </a:stretch>
        </p:blipFill>
        <p:spPr>
          <a:xfrm>
            <a:off x="10473754" y="5115253"/>
            <a:ext cx="1161365" cy="1461038"/>
          </a:xfrm>
          <a:prstGeom prst="rect">
            <a:avLst/>
          </a:prstGeom>
        </p:spPr>
      </p:pic>
    </p:spTree>
    <p:extLst>
      <p:ext uri="{BB962C8B-B14F-4D97-AF65-F5344CB8AC3E}">
        <p14:creationId xmlns:p14="http://schemas.microsoft.com/office/powerpoint/2010/main" val="6002363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14035" y="642594"/>
            <a:ext cx="11693237" cy="1371600"/>
          </a:xfrm>
        </p:spPr>
        <p:txBody>
          <a:bodyPr>
            <a:normAutofit/>
          </a:bodyPr>
          <a:lstStyle/>
          <a:p>
            <a:r>
              <a:rPr lang="zh-TW" altLang="en-US" sz="3600" dirty="0"/>
              <a:t>瑞士藝術怪才機動藝術創作家瓊</a:t>
            </a:r>
            <a:r>
              <a:rPr lang="en-US" altLang="zh-TW" sz="3600" dirty="0"/>
              <a:t>·</a:t>
            </a:r>
            <a:r>
              <a:rPr lang="zh-TW" altLang="en-US" sz="3600" dirty="0"/>
              <a:t>丁格利 </a:t>
            </a:r>
            <a:r>
              <a:rPr lang="en-US" altLang="zh-TW" sz="3600" dirty="0"/>
              <a:t>Jean </a:t>
            </a:r>
            <a:r>
              <a:rPr lang="en-US" altLang="zh-TW" sz="3600" dirty="0" err="1"/>
              <a:t>Tinguely</a:t>
            </a:r>
            <a:endParaRPr lang="zh-TW" altLang="en-US" sz="3600" dirty="0"/>
          </a:p>
        </p:txBody>
      </p:sp>
      <p:sp>
        <p:nvSpPr>
          <p:cNvPr id="3" name="內容版面配置區 2"/>
          <p:cNvSpPr>
            <a:spLocks noGrp="1"/>
          </p:cNvSpPr>
          <p:nvPr>
            <p:ph idx="1"/>
          </p:nvPr>
        </p:nvSpPr>
        <p:spPr/>
        <p:txBody>
          <a:bodyPr/>
          <a:lstStyle/>
          <a:p>
            <a:endParaRPr lang="zh-TW" altLang="en-US"/>
          </a:p>
        </p:txBody>
      </p:sp>
      <p:pic>
        <p:nvPicPr>
          <p:cNvPr id="4" name="圖片 3"/>
          <p:cNvPicPr>
            <a:picLocks noChangeAspect="1"/>
          </p:cNvPicPr>
          <p:nvPr/>
        </p:nvPicPr>
        <p:blipFill>
          <a:blip r:embed="rId2"/>
          <a:stretch>
            <a:fillRect/>
          </a:stretch>
        </p:blipFill>
        <p:spPr>
          <a:xfrm>
            <a:off x="0" y="2222815"/>
            <a:ext cx="12449111" cy="4444369"/>
          </a:xfrm>
          <a:prstGeom prst="rect">
            <a:avLst/>
          </a:prstGeom>
        </p:spPr>
      </p:pic>
    </p:spTree>
    <p:extLst>
      <p:ext uri="{BB962C8B-B14F-4D97-AF65-F5344CB8AC3E}">
        <p14:creationId xmlns:p14="http://schemas.microsoft.com/office/powerpoint/2010/main" val="33875223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2974450" y="3852935"/>
            <a:ext cx="2801687" cy="2461163"/>
          </a:xfrm>
        </p:spPr>
      </p:pic>
      <p:pic>
        <p:nvPicPr>
          <p:cNvPr id="5" name="圖片 4"/>
          <p:cNvPicPr>
            <a:picLocks noChangeAspect="1"/>
          </p:cNvPicPr>
          <p:nvPr/>
        </p:nvPicPr>
        <p:blipFill rotWithShape="1">
          <a:blip r:embed="rId3">
            <a:extLst>
              <a:ext uri="{28A0092B-C50C-407E-A947-70E740481C1C}">
                <a14:useLocalDpi xmlns:a14="http://schemas.microsoft.com/office/drawing/2010/main" val="0"/>
              </a:ext>
            </a:extLst>
          </a:blip>
          <a:srcRect l="19814" t="15894" r="14193" b="25424"/>
          <a:stretch/>
        </p:blipFill>
        <p:spPr>
          <a:xfrm>
            <a:off x="3144712" y="247612"/>
            <a:ext cx="2507943" cy="3286656"/>
          </a:xfrm>
          <a:prstGeom prst="rect">
            <a:avLst/>
          </a:prstGeom>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949" y="3682673"/>
            <a:ext cx="2801687" cy="2801687"/>
          </a:xfrm>
          <a:prstGeom prst="rect">
            <a:avLst/>
          </a:prstGeom>
        </p:spPr>
      </p:pic>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949" y="247612"/>
            <a:ext cx="2801687" cy="3286656"/>
          </a:xfrm>
          <a:prstGeom prst="rect">
            <a:avLst/>
          </a:prstGeom>
        </p:spPr>
      </p:pic>
      <p:pic>
        <p:nvPicPr>
          <p:cNvPr id="8" name="圖片 7"/>
          <p:cNvPicPr>
            <a:picLocks noChangeAspect="1"/>
          </p:cNvPicPr>
          <p:nvPr/>
        </p:nvPicPr>
        <p:blipFill>
          <a:blip r:embed="rId6"/>
          <a:stretch>
            <a:fillRect/>
          </a:stretch>
        </p:blipFill>
        <p:spPr>
          <a:xfrm>
            <a:off x="5773104" y="247612"/>
            <a:ext cx="6224555" cy="6236749"/>
          </a:xfrm>
          <a:prstGeom prst="rect">
            <a:avLst/>
          </a:prstGeom>
        </p:spPr>
      </p:pic>
    </p:spTree>
    <p:extLst>
      <p:ext uri="{BB962C8B-B14F-4D97-AF65-F5344CB8AC3E}">
        <p14:creationId xmlns:p14="http://schemas.microsoft.com/office/powerpoint/2010/main" val="40186617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內容版面配置區 7"/>
          <p:cNvSpPr>
            <a:spLocks noGrp="1"/>
          </p:cNvSpPr>
          <p:nvPr>
            <p:ph idx="1"/>
          </p:nvPr>
        </p:nvSpPr>
        <p:spPr>
          <a:xfrm>
            <a:off x="7142306" y="574650"/>
            <a:ext cx="5049694" cy="2215847"/>
          </a:xfrm>
        </p:spPr>
        <p:txBody>
          <a:bodyPr>
            <a:normAutofit/>
          </a:bodyPr>
          <a:lstStyle/>
          <a:p>
            <a:pPr marL="0" indent="0">
              <a:buNone/>
            </a:pPr>
            <a:r>
              <a:rPr lang="zh-TW" altLang="en-US" sz="2800" dirty="0" smtClean="0"/>
              <a:t>＊將畫好的圖形剪下</a:t>
            </a:r>
            <a:endParaRPr lang="en-US" altLang="zh-TW" sz="2800" dirty="0" smtClean="0"/>
          </a:p>
          <a:p>
            <a:pPr marL="0" indent="0">
              <a:buNone/>
            </a:pPr>
            <a:r>
              <a:rPr lang="zh-TW" altLang="en-US" sz="2800" dirty="0" smtClean="0"/>
              <a:t>＊在圖形（兩面都上色）畫</a:t>
            </a:r>
            <a:r>
              <a:rPr lang="zh-TW" altLang="en-US" sz="2800" dirty="0"/>
              <a:t>上</a:t>
            </a:r>
            <a:r>
              <a:rPr lang="zh-TW" altLang="en-US" sz="2800" dirty="0" smtClean="0"/>
              <a:t>不同顏色與圖形</a:t>
            </a:r>
            <a:endParaRPr lang="en-US" altLang="zh-TW" sz="2800" dirty="0" smtClean="0"/>
          </a:p>
          <a:p>
            <a:pPr marL="0" indent="0">
              <a:buNone/>
            </a:pPr>
            <a:endParaRPr lang="zh-TW" altLang="en-US" sz="2800" dirty="0"/>
          </a:p>
        </p:txBody>
      </p:sp>
      <p:pic>
        <p:nvPicPr>
          <p:cNvPr id="3" name="圖片 2"/>
          <p:cNvPicPr>
            <a:picLocks noChangeAspect="1"/>
          </p:cNvPicPr>
          <p:nvPr/>
        </p:nvPicPr>
        <p:blipFill rotWithShape="1">
          <a:blip r:embed="rId2"/>
          <a:srcRect l="6982" t="12444" r="7061" b="12444"/>
          <a:stretch/>
        </p:blipFill>
        <p:spPr>
          <a:xfrm>
            <a:off x="346842" y="2648606"/>
            <a:ext cx="2954383" cy="3638041"/>
          </a:xfrm>
          <a:prstGeom prst="rect">
            <a:avLst/>
          </a:prstGeom>
        </p:spPr>
      </p:pic>
      <p:pic>
        <p:nvPicPr>
          <p:cNvPr id="4" name="圖片 3"/>
          <p:cNvPicPr>
            <a:picLocks noChangeAspect="1"/>
          </p:cNvPicPr>
          <p:nvPr/>
        </p:nvPicPr>
        <p:blipFill rotWithShape="1">
          <a:blip r:embed="rId3"/>
          <a:srcRect l="4722" t="19818" r="2876" b="39736"/>
          <a:stretch/>
        </p:blipFill>
        <p:spPr>
          <a:xfrm>
            <a:off x="346843" y="574650"/>
            <a:ext cx="2941978" cy="1821709"/>
          </a:xfrm>
          <a:prstGeom prst="rect">
            <a:avLst/>
          </a:prstGeom>
        </p:spPr>
      </p:pic>
      <p:pic>
        <p:nvPicPr>
          <p:cNvPr id="7" name="圖片 6"/>
          <p:cNvPicPr>
            <a:picLocks noChangeAspect="1"/>
          </p:cNvPicPr>
          <p:nvPr/>
        </p:nvPicPr>
        <p:blipFill rotWithShape="1">
          <a:blip r:embed="rId4">
            <a:extLst>
              <a:ext uri="{28A0092B-C50C-407E-A947-70E740481C1C}">
                <a14:useLocalDpi xmlns:a14="http://schemas.microsoft.com/office/drawing/2010/main" val="0"/>
              </a:ext>
            </a:extLst>
          </a:blip>
          <a:srcRect l="26490" t="13563" r="21072" b="19770"/>
          <a:stretch/>
        </p:blipFill>
        <p:spPr>
          <a:xfrm>
            <a:off x="3537710" y="574650"/>
            <a:ext cx="3368110" cy="5711997"/>
          </a:xfrm>
          <a:prstGeom prst="rect">
            <a:avLst/>
          </a:prstGeom>
        </p:spPr>
      </p:pic>
      <p:pic>
        <p:nvPicPr>
          <p:cNvPr id="11" name="圖片 10"/>
          <p:cNvPicPr>
            <a:picLocks noChangeAspect="1"/>
          </p:cNvPicPr>
          <p:nvPr/>
        </p:nvPicPr>
        <p:blipFill rotWithShape="1">
          <a:blip r:embed="rId5">
            <a:extLst>
              <a:ext uri="{28A0092B-C50C-407E-A947-70E740481C1C}">
                <a14:useLocalDpi xmlns:a14="http://schemas.microsoft.com/office/drawing/2010/main" val="0"/>
              </a:ext>
            </a:extLst>
          </a:blip>
          <a:srcRect l="18142" t="4620" r="19178" b="3849"/>
          <a:stretch/>
        </p:blipFill>
        <p:spPr>
          <a:xfrm>
            <a:off x="7142305" y="2538249"/>
            <a:ext cx="2286000" cy="3748398"/>
          </a:xfrm>
          <a:prstGeom prst="rect">
            <a:avLst/>
          </a:prstGeom>
        </p:spPr>
      </p:pic>
      <p:pic>
        <p:nvPicPr>
          <p:cNvPr id="13" name="圖片 12"/>
          <p:cNvPicPr>
            <a:picLocks noChangeAspect="1"/>
          </p:cNvPicPr>
          <p:nvPr/>
        </p:nvPicPr>
        <p:blipFill rotWithShape="1">
          <a:blip r:embed="rId6">
            <a:extLst>
              <a:ext uri="{28A0092B-C50C-407E-A947-70E740481C1C}">
                <a14:useLocalDpi xmlns:a14="http://schemas.microsoft.com/office/drawing/2010/main" val="0"/>
              </a:ext>
            </a:extLst>
          </a:blip>
          <a:srcRect l="6751" t="6512" b="12310"/>
          <a:stretch/>
        </p:blipFill>
        <p:spPr>
          <a:xfrm>
            <a:off x="9626230" y="2538250"/>
            <a:ext cx="2213673" cy="3748398"/>
          </a:xfrm>
          <a:prstGeom prst="rect">
            <a:avLst/>
          </a:prstGeom>
        </p:spPr>
      </p:pic>
    </p:spTree>
    <p:extLst>
      <p:ext uri="{BB962C8B-B14F-4D97-AF65-F5344CB8AC3E}">
        <p14:creationId xmlns:p14="http://schemas.microsoft.com/office/powerpoint/2010/main" val="371231705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68014" y="643234"/>
            <a:ext cx="5566505" cy="5909479"/>
          </a:xfrm>
        </p:spPr>
        <p:txBody>
          <a:bodyPr>
            <a:normAutofit/>
          </a:bodyPr>
          <a:lstStyle/>
          <a:p>
            <a:pPr marL="0" indent="0">
              <a:buNone/>
            </a:pPr>
            <a:r>
              <a:rPr lang="zh-TW" altLang="en-US" sz="2800" dirty="0" smtClean="0"/>
              <a:t>＊將雙面膠貼在圖形背後</a:t>
            </a:r>
            <a:endParaRPr lang="en-US" altLang="zh-TW" sz="2800" dirty="0" smtClean="0"/>
          </a:p>
          <a:p>
            <a:pPr marL="0" indent="0">
              <a:buNone/>
            </a:pPr>
            <a:endParaRPr lang="en-US" altLang="zh-TW" sz="2800" dirty="0" smtClean="0"/>
          </a:p>
          <a:p>
            <a:pPr marL="0" indent="0">
              <a:buNone/>
            </a:pPr>
            <a:r>
              <a:rPr lang="zh-TW" altLang="en-US" sz="2800" dirty="0" smtClean="0"/>
              <a:t>＊毛線黏貼在雙面膠上，蓋上另一邊的圖形，併用釘書機加以固定圖形和毛線</a:t>
            </a:r>
            <a:endParaRPr lang="en-US" altLang="zh-TW" sz="2800" dirty="0" smtClean="0"/>
          </a:p>
          <a:p>
            <a:pPr marL="0" indent="0">
              <a:buNone/>
            </a:pPr>
            <a:endParaRPr lang="en-US" altLang="zh-TW" sz="2800" dirty="0" smtClean="0"/>
          </a:p>
          <a:p>
            <a:pPr marL="0" indent="0">
              <a:buNone/>
            </a:pPr>
            <a:r>
              <a:rPr lang="zh-TW" altLang="en-US" sz="2800" dirty="0" smtClean="0"/>
              <a:t>＊記得毛線線頭留約３０公分，以方便布置時，綁掛在生命之樹與兩側</a:t>
            </a:r>
            <a:endParaRPr lang="en-US" altLang="zh-TW" sz="2800" dirty="0" smtClean="0"/>
          </a:p>
          <a:p>
            <a:pPr marL="0" indent="0">
              <a:buNone/>
            </a:pPr>
            <a:endParaRPr lang="en-US" altLang="zh-TW" sz="2800" dirty="0"/>
          </a:p>
          <a:p>
            <a:pPr marL="0" indent="0">
              <a:buNone/>
            </a:pPr>
            <a:r>
              <a:rPr lang="zh-TW" altLang="en-US" sz="2800" dirty="0" smtClean="0"/>
              <a:t>＊圖形之間距離約４～５公分</a:t>
            </a:r>
            <a:endParaRPr lang="zh-TW" altLang="en-US" sz="2800" dirty="0"/>
          </a:p>
        </p:txBody>
      </p:sp>
      <p:pic>
        <p:nvPicPr>
          <p:cNvPr id="4" name="圖片 3"/>
          <p:cNvPicPr>
            <a:picLocks noChangeAspect="1"/>
          </p:cNvPicPr>
          <p:nvPr/>
        </p:nvPicPr>
        <p:blipFill rotWithShape="1">
          <a:blip r:embed="rId2">
            <a:extLst>
              <a:ext uri="{28A0092B-C50C-407E-A947-70E740481C1C}">
                <a14:useLocalDpi xmlns:a14="http://schemas.microsoft.com/office/drawing/2010/main" val="0"/>
              </a:ext>
            </a:extLst>
          </a:blip>
          <a:srcRect l="9466" t="37701" r="11703" b="34712"/>
          <a:stretch/>
        </p:blipFill>
        <p:spPr>
          <a:xfrm rot="5400000">
            <a:off x="7658943" y="2526854"/>
            <a:ext cx="6850980" cy="1797272"/>
          </a:xfrm>
          <a:prstGeom prst="rect">
            <a:avLst/>
          </a:prstGeom>
        </p:spPr>
      </p:pic>
      <p:pic>
        <p:nvPicPr>
          <p:cNvPr id="5" name="圖片 4"/>
          <p:cNvPicPr>
            <a:picLocks noChangeAspect="1"/>
          </p:cNvPicPr>
          <p:nvPr/>
        </p:nvPicPr>
        <p:blipFill rotWithShape="1">
          <a:blip r:embed="rId3">
            <a:extLst>
              <a:ext uri="{28A0092B-C50C-407E-A947-70E740481C1C}">
                <a14:useLocalDpi xmlns:a14="http://schemas.microsoft.com/office/drawing/2010/main" val="0"/>
              </a:ext>
            </a:extLst>
          </a:blip>
          <a:srcRect l="24179" t="16434" r="37813" b="47704"/>
          <a:stretch/>
        </p:blipFill>
        <p:spPr>
          <a:xfrm rot="16200000">
            <a:off x="6792270" y="-620071"/>
            <a:ext cx="2435776" cy="4085820"/>
          </a:xfrm>
          <a:prstGeom prst="rect">
            <a:avLst/>
          </a:prstGeom>
        </p:spPr>
      </p:pic>
      <p:pic>
        <p:nvPicPr>
          <p:cNvPr id="7" name="圖片 6"/>
          <p:cNvPicPr>
            <a:picLocks noChangeAspect="1"/>
          </p:cNvPicPr>
          <p:nvPr/>
        </p:nvPicPr>
        <p:blipFill rotWithShape="1">
          <a:blip r:embed="rId4">
            <a:extLst>
              <a:ext uri="{28A0092B-C50C-407E-A947-70E740481C1C}">
                <a14:useLocalDpi xmlns:a14="http://schemas.microsoft.com/office/drawing/2010/main" val="0"/>
              </a:ext>
            </a:extLst>
          </a:blip>
          <a:srcRect l="16928" r="30721"/>
          <a:stretch/>
        </p:blipFill>
        <p:spPr>
          <a:xfrm rot="5400000">
            <a:off x="6108850" y="2608495"/>
            <a:ext cx="3802616" cy="4085820"/>
          </a:xfrm>
          <a:prstGeom prst="rect">
            <a:avLst/>
          </a:prstGeom>
        </p:spPr>
      </p:pic>
    </p:spTree>
    <p:extLst>
      <p:ext uri="{BB962C8B-B14F-4D97-AF65-F5344CB8AC3E}">
        <p14:creationId xmlns:p14="http://schemas.microsoft.com/office/powerpoint/2010/main" val="198052288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idx="12"/>
          </p:nvPr>
        </p:nvSpPr>
        <p:spPr/>
        <p:txBody>
          <a:bodyPr/>
          <a:lstStyle/>
          <a:p>
            <a:fld id="{B467EE3D-30DB-492C-B328-A0CE3D51AC1F}" type="slidenum">
              <a:rPr lang="zh-TW" altLang="en-US" smtClean="0"/>
              <a:t>63</a:t>
            </a:fld>
            <a:endParaRPr lang="zh-TW" altLang="en-US"/>
          </a:p>
        </p:txBody>
      </p:sp>
      <p:sp>
        <p:nvSpPr>
          <p:cNvPr id="5" name="標題 3"/>
          <p:cNvSpPr txBox="1">
            <a:spLocks/>
          </p:cNvSpPr>
          <p:nvPr/>
        </p:nvSpPr>
        <p:spPr>
          <a:xfrm>
            <a:off x="2103619" y="1861665"/>
            <a:ext cx="8231871" cy="1468967"/>
          </a:xfrm>
          <a:prstGeom prst="rect">
            <a:avLst/>
          </a:prstGeom>
          <a:noFill/>
          <a:ln>
            <a:noFill/>
          </a:ln>
        </p:spPr>
        <p:txBody>
          <a:bodyPr spcFirstLastPara="1" wrap="square" lIns="121900" tIns="121900" rIns="121900" bIns="12190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1pPr>
            <a:lvl2pPr marR="0" lvl="1"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2pPr>
            <a:lvl3pPr marR="0" lvl="2"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3pPr>
            <a:lvl4pPr marR="0" lvl="3"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4pPr>
            <a:lvl5pPr marR="0" lvl="4"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5pPr>
            <a:lvl6pPr marR="0" lvl="5"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6pPr>
            <a:lvl7pPr marR="0" lvl="6"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7pPr>
            <a:lvl8pPr marR="0" lvl="7"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8pPr>
            <a:lvl9pPr marR="0" lvl="8" algn="l" rtl="0">
              <a:lnSpc>
                <a:spcPct val="100000"/>
              </a:lnSpc>
              <a:spcBef>
                <a:spcPts val="0"/>
              </a:spcBef>
              <a:spcAft>
                <a:spcPts val="0"/>
              </a:spcAft>
              <a:buClr>
                <a:srgbClr val="97BFAC"/>
              </a:buClr>
              <a:buSzPts val="3000"/>
              <a:buFont typeface="Yellowtail"/>
              <a:buNone/>
              <a:defRPr sz="3000" b="0" i="0" u="none" strike="noStrike" cap="none">
                <a:solidFill>
                  <a:srgbClr val="97BFAC"/>
                </a:solidFill>
                <a:latin typeface="Yellowtail"/>
                <a:ea typeface="Yellowtail"/>
                <a:cs typeface="Yellowtail"/>
                <a:sym typeface="Yellowtail"/>
              </a:defRPr>
            </a:lvl9pPr>
          </a:lstStyle>
          <a:p>
            <a:pPr algn="ctr"/>
            <a:r>
              <a:rPr lang="zh-TW" altLang="en-US" sz="4000" b="1" dirty="0" smtClean="0">
                <a:solidFill>
                  <a:schemeClr val="tx1"/>
                </a:solidFill>
              </a:rPr>
              <a:t>幼兒園創作－</a:t>
            </a:r>
            <a:r>
              <a:rPr lang="zh-TW" altLang="en-US" sz="4000" dirty="0" smtClean="0">
                <a:solidFill>
                  <a:schemeClr val="tx1"/>
                </a:solidFill>
              </a:rPr>
              <a:t>生命之樹與拱門設計</a:t>
            </a:r>
            <a:endParaRPr lang="zh-TW" altLang="en-US" sz="4000" dirty="0">
              <a:solidFill>
                <a:schemeClr val="tx1"/>
              </a:solidFill>
            </a:endParaRPr>
          </a:p>
        </p:txBody>
      </p:sp>
      <p:sp>
        <p:nvSpPr>
          <p:cNvPr id="2" name="矩形 1"/>
          <p:cNvSpPr/>
          <p:nvPr/>
        </p:nvSpPr>
        <p:spPr>
          <a:xfrm>
            <a:off x="5396240" y="3330632"/>
            <a:ext cx="2723823" cy="369332"/>
          </a:xfrm>
          <a:prstGeom prst="rect">
            <a:avLst/>
          </a:prstGeom>
        </p:spPr>
        <p:txBody>
          <a:bodyPr wrap="none">
            <a:spAutoFit/>
          </a:bodyPr>
          <a:lstStyle/>
          <a:p>
            <a:r>
              <a:rPr lang="zh-TW" altLang="en-US" dirty="0"/>
              <a:t>一顆生命之樹</a:t>
            </a:r>
            <a:r>
              <a:rPr lang="zh-TW" altLang="en-US" dirty="0" smtClean="0"/>
              <a:t>與二座</a:t>
            </a:r>
            <a:r>
              <a:rPr lang="zh-TW" altLang="en-US" dirty="0"/>
              <a:t>拱門</a:t>
            </a:r>
          </a:p>
        </p:txBody>
      </p:sp>
    </p:spTree>
    <p:extLst>
      <p:ext uri="{BB962C8B-B14F-4D97-AF65-F5344CB8AC3E}">
        <p14:creationId xmlns:p14="http://schemas.microsoft.com/office/powerpoint/2010/main" val="47641101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sz="3200" dirty="0"/>
              <a:t>「生命之樹」分別代表生命中的美好與醜陋，因此一邊是彩色的，另一半則是以黑白作為象徵。</a:t>
            </a:r>
            <a:br>
              <a:rPr lang="zh-TW" altLang="en-US" sz="3200" dirty="0"/>
            </a:br>
            <a:endParaRPr lang="zh-TW" altLang="en-US" sz="3200" dirty="0"/>
          </a:p>
        </p:txBody>
      </p:sp>
      <p:pic>
        <p:nvPicPr>
          <p:cNvPr id="7" name="內容版面配置區 6"/>
          <p:cNvPicPr>
            <a:picLocks noGrp="1" noChangeAspect="1"/>
          </p:cNvPicPr>
          <p:nvPr>
            <p:ph idx="1"/>
          </p:nvPr>
        </p:nvPicPr>
        <p:blipFill>
          <a:blip r:embed="rId2"/>
          <a:stretch>
            <a:fillRect/>
          </a:stretch>
        </p:blipFill>
        <p:spPr>
          <a:xfrm>
            <a:off x="3475021" y="2167772"/>
            <a:ext cx="4511431" cy="4235232"/>
          </a:xfrm>
          <a:prstGeom prst="rect">
            <a:avLst/>
          </a:prstGeom>
        </p:spPr>
      </p:pic>
      <p:pic>
        <p:nvPicPr>
          <p:cNvPr id="5" name="圖片 4"/>
          <p:cNvPicPr>
            <a:picLocks noChangeAspect="1"/>
          </p:cNvPicPr>
          <p:nvPr/>
        </p:nvPicPr>
        <p:blipFill rotWithShape="1">
          <a:blip r:embed="rId3"/>
          <a:srcRect l="8566" t="24439" b="10927"/>
          <a:stretch/>
        </p:blipFill>
        <p:spPr>
          <a:xfrm>
            <a:off x="7803981" y="2167772"/>
            <a:ext cx="4359240" cy="4235232"/>
          </a:xfrm>
          <a:prstGeom prst="rect">
            <a:avLst/>
          </a:prstGeom>
        </p:spPr>
      </p:pic>
      <p:pic>
        <p:nvPicPr>
          <p:cNvPr id="4" name="圖片 3"/>
          <p:cNvPicPr>
            <a:picLocks noChangeAspect="1"/>
          </p:cNvPicPr>
          <p:nvPr/>
        </p:nvPicPr>
        <p:blipFill>
          <a:blip r:embed="rId4"/>
          <a:stretch>
            <a:fillRect/>
          </a:stretch>
        </p:blipFill>
        <p:spPr>
          <a:xfrm>
            <a:off x="0" y="2167772"/>
            <a:ext cx="3475021" cy="4235232"/>
          </a:xfrm>
          <a:prstGeom prst="rect">
            <a:avLst/>
          </a:prstGeom>
        </p:spPr>
      </p:pic>
    </p:spTree>
    <p:extLst>
      <p:ext uri="{BB962C8B-B14F-4D97-AF65-F5344CB8AC3E}">
        <p14:creationId xmlns:p14="http://schemas.microsoft.com/office/powerpoint/2010/main" val="422325169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89180" y="526772"/>
            <a:ext cx="11734801" cy="1371600"/>
          </a:xfrm>
        </p:spPr>
        <p:txBody>
          <a:bodyPr>
            <a:normAutofit/>
          </a:bodyPr>
          <a:lstStyle/>
          <a:p>
            <a:r>
              <a:rPr lang="zh-TW" altLang="en-US" sz="2800" dirty="0" smtClean="0"/>
              <a:t>使用寶特瓶與紙箱塑型，利用牛皮紙包覆，做出樹皮粗糙質感，加上葉子（葉子可以多種色彩</a:t>
            </a:r>
            <a:r>
              <a:rPr lang="zh-TW" altLang="en-US" sz="2800" dirty="0" smtClean="0"/>
              <a:t>）</a:t>
            </a:r>
            <a:r>
              <a:rPr lang="en-US" altLang="zh-TW" sz="2800" dirty="0" smtClean="0"/>
              <a:t>(</a:t>
            </a:r>
            <a:r>
              <a:rPr lang="zh-TW" altLang="en-US" sz="2800" dirty="0" smtClean="0"/>
              <a:t>樹約</a:t>
            </a:r>
            <a:r>
              <a:rPr lang="en-US" altLang="zh-TW" sz="2800" dirty="0" smtClean="0"/>
              <a:t>160</a:t>
            </a:r>
            <a:r>
              <a:rPr lang="zh-TW" altLang="en-US" sz="2800" smtClean="0"/>
              <a:t>公分左右</a:t>
            </a:r>
            <a:r>
              <a:rPr lang="en-US" altLang="zh-TW" sz="2800" dirty="0" smtClean="0"/>
              <a:t>)</a:t>
            </a:r>
            <a:endParaRPr lang="zh-TW" altLang="en-US" sz="2800" dirty="0"/>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1691" y="1898372"/>
            <a:ext cx="3410958" cy="4547946"/>
          </a:xfrm>
        </p:spPr>
      </p:pic>
      <p:pic>
        <p:nvPicPr>
          <p:cNvPr id="6" name="圖片 5"/>
          <p:cNvPicPr>
            <a:picLocks noChangeAspect="1"/>
          </p:cNvPicPr>
          <p:nvPr/>
        </p:nvPicPr>
        <p:blipFill>
          <a:blip r:embed="rId3"/>
          <a:stretch>
            <a:fillRect/>
          </a:stretch>
        </p:blipFill>
        <p:spPr>
          <a:xfrm>
            <a:off x="4447481" y="1898372"/>
            <a:ext cx="3418201" cy="4547946"/>
          </a:xfrm>
          <a:prstGeom prst="rect">
            <a:avLst/>
          </a:prstGeom>
        </p:spPr>
      </p:pic>
      <p:pic>
        <p:nvPicPr>
          <p:cNvPr id="7" name="圖片 6"/>
          <p:cNvPicPr>
            <a:picLocks noChangeAspect="1"/>
          </p:cNvPicPr>
          <p:nvPr/>
        </p:nvPicPr>
        <p:blipFill>
          <a:blip r:embed="rId4"/>
          <a:stretch>
            <a:fillRect/>
          </a:stretch>
        </p:blipFill>
        <p:spPr>
          <a:xfrm>
            <a:off x="4596005" y="-27006825"/>
            <a:ext cx="2247900" cy="18430875"/>
          </a:xfrm>
          <a:prstGeom prst="rect">
            <a:avLst/>
          </a:prstGeom>
        </p:spPr>
      </p:pic>
      <p:pic>
        <p:nvPicPr>
          <p:cNvPr id="13" name="圖片 12"/>
          <p:cNvPicPr>
            <a:picLocks noChangeAspect="1"/>
          </p:cNvPicPr>
          <p:nvPr/>
        </p:nvPicPr>
        <p:blipFill rotWithShape="1">
          <a:blip r:embed="rId5"/>
          <a:srcRect b="83800"/>
          <a:stretch/>
        </p:blipFill>
        <p:spPr>
          <a:xfrm>
            <a:off x="7972768" y="1898373"/>
            <a:ext cx="3425701" cy="4547945"/>
          </a:xfrm>
          <a:prstGeom prst="rect">
            <a:avLst/>
          </a:prstGeom>
        </p:spPr>
      </p:pic>
    </p:spTree>
    <p:extLst>
      <p:ext uri="{BB962C8B-B14F-4D97-AF65-F5344CB8AC3E}">
        <p14:creationId xmlns:p14="http://schemas.microsoft.com/office/powerpoint/2010/main" val="152957420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4689132" y="1579420"/>
            <a:ext cx="3309559" cy="4599708"/>
          </a:xfrm>
          <a:prstGeom prst="rect">
            <a:avLst/>
          </a:prstGeom>
        </p:spPr>
      </p:pic>
      <p:pic>
        <p:nvPicPr>
          <p:cNvPr id="5" name="圖片 4"/>
          <p:cNvPicPr>
            <a:picLocks noChangeAspect="1"/>
          </p:cNvPicPr>
          <p:nvPr/>
        </p:nvPicPr>
        <p:blipFill rotWithShape="1">
          <a:blip r:embed="rId3"/>
          <a:srcRect t="3067" r="8267" b="7999"/>
          <a:stretch/>
        </p:blipFill>
        <p:spPr>
          <a:xfrm>
            <a:off x="458066" y="1579419"/>
            <a:ext cx="4141643" cy="4599709"/>
          </a:xfrm>
          <a:prstGeom prst="rect">
            <a:avLst/>
          </a:prstGeom>
        </p:spPr>
      </p:pic>
      <p:pic>
        <p:nvPicPr>
          <p:cNvPr id="6" name="圖片 5"/>
          <p:cNvPicPr>
            <a:picLocks noChangeAspect="1"/>
          </p:cNvPicPr>
          <p:nvPr/>
        </p:nvPicPr>
        <p:blipFill>
          <a:blip r:embed="rId4"/>
          <a:stretch>
            <a:fillRect/>
          </a:stretch>
        </p:blipFill>
        <p:spPr>
          <a:xfrm>
            <a:off x="8088114" y="1579419"/>
            <a:ext cx="3902212" cy="4599709"/>
          </a:xfrm>
          <a:prstGeom prst="rect">
            <a:avLst/>
          </a:prstGeom>
        </p:spPr>
      </p:pic>
    </p:spTree>
    <p:extLst>
      <p:ext uri="{BB962C8B-B14F-4D97-AF65-F5344CB8AC3E}">
        <p14:creationId xmlns:p14="http://schemas.microsoft.com/office/powerpoint/2010/main" val="38623381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2"/>
          <a:stretch>
            <a:fillRect/>
          </a:stretch>
        </p:blipFill>
        <p:spPr>
          <a:xfrm>
            <a:off x="1308542" y="2110220"/>
            <a:ext cx="6096000" cy="4572000"/>
          </a:xfrm>
          <a:prstGeom prst="rect">
            <a:avLst/>
          </a:prstGeom>
        </p:spPr>
      </p:pic>
      <p:sp>
        <p:nvSpPr>
          <p:cNvPr id="2" name="標題 1"/>
          <p:cNvSpPr>
            <a:spLocks noGrp="1"/>
          </p:cNvSpPr>
          <p:nvPr>
            <p:ph type="title"/>
          </p:nvPr>
        </p:nvSpPr>
        <p:spPr/>
        <p:txBody>
          <a:bodyPr>
            <a:normAutofit/>
          </a:bodyPr>
          <a:lstStyle/>
          <a:p>
            <a:r>
              <a:rPr lang="zh-TW" altLang="en-US" sz="2800" dirty="0" smtClean="0"/>
              <a:t>塔羅公園設計</a:t>
            </a:r>
            <a:endParaRPr lang="zh-TW" altLang="en-US" sz="2800" dirty="0"/>
          </a:p>
        </p:txBody>
      </p:sp>
      <p:pic>
        <p:nvPicPr>
          <p:cNvPr id="6" name="內容版面配置區 5"/>
          <p:cNvPicPr>
            <a:picLocks noGrp="1" noChangeAspect="1"/>
          </p:cNvPicPr>
          <p:nvPr>
            <p:ph idx="1"/>
          </p:nvPr>
        </p:nvPicPr>
        <p:blipFill>
          <a:blip r:embed="rId3"/>
          <a:stretch>
            <a:fillRect/>
          </a:stretch>
        </p:blipFill>
        <p:spPr>
          <a:xfrm>
            <a:off x="7554992" y="2110221"/>
            <a:ext cx="3430340" cy="4572000"/>
          </a:xfrm>
          <a:prstGeom prst="rect">
            <a:avLst/>
          </a:prstGeom>
        </p:spPr>
      </p:pic>
    </p:spTree>
    <p:extLst>
      <p:ext uri="{BB962C8B-B14F-4D97-AF65-F5344CB8AC3E}">
        <p14:creationId xmlns:p14="http://schemas.microsoft.com/office/powerpoint/2010/main" val="286678230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pic>
        <p:nvPicPr>
          <p:cNvPr id="5" name="內容版面配置區 4"/>
          <p:cNvPicPr>
            <a:picLocks noGrp="1" noChangeAspect="1"/>
          </p:cNvPicPr>
          <p:nvPr>
            <p:ph idx="1"/>
          </p:nvPr>
        </p:nvPicPr>
        <p:blipFill>
          <a:blip r:embed="rId2"/>
          <a:stretch>
            <a:fillRect/>
          </a:stretch>
        </p:blipFill>
        <p:spPr>
          <a:xfrm>
            <a:off x="5000625" y="349105"/>
            <a:ext cx="2949177" cy="6067425"/>
          </a:xfrm>
          <a:prstGeom prst="rect">
            <a:avLst/>
          </a:prstGeom>
        </p:spPr>
      </p:pic>
      <p:pic>
        <p:nvPicPr>
          <p:cNvPr id="4" name="圖片 3"/>
          <p:cNvPicPr>
            <a:picLocks noChangeAspect="1"/>
          </p:cNvPicPr>
          <p:nvPr/>
        </p:nvPicPr>
        <p:blipFill>
          <a:blip r:embed="rId3"/>
          <a:stretch>
            <a:fillRect/>
          </a:stretch>
        </p:blipFill>
        <p:spPr>
          <a:xfrm>
            <a:off x="485775" y="349105"/>
            <a:ext cx="4514850" cy="6067425"/>
          </a:xfrm>
          <a:prstGeom prst="rect">
            <a:avLst/>
          </a:prstGeom>
        </p:spPr>
      </p:pic>
      <p:pic>
        <p:nvPicPr>
          <p:cNvPr id="6" name="圖片 5"/>
          <p:cNvPicPr>
            <a:picLocks noChangeAspect="1"/>
          </p:cNvPicPr>
          <p:nvPr/>
        </p:nvPicPr>
        <p:blipFill rotWithShape="1">
          <a:blip r:embed="rId4"/>
          <a:srcRect l="37930"/>
          <a:stretch/>
        </p:blipFill>
        <p:spPr>
          <a:xfrm>
            <a:off x="7949802" y="349105"/>
            <a:ext cx="3939944" cy="6067425"/>
          </a:xfrm>
          <a:prstGeom prst="rect">
            <a:avLst/>
          </a:prstGeom>
        </p:spPr>
      </p:pic>
    </p:spTree>
    <p:extLst>
      <p:ext uri="{BB962C8B-B14F-4D97-AF65-F5344CB8AC3E}">
        <p14:creationId xmlns:p14="http://schemas.microsoft.com/office/powerpoint/2010/main" val="34729810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6" name="內容版面配置區 5"/>
          <p:cNvPicPr>
            <a:picLocks noGrp="1" noChangeAspect="1"/>
          </p:cNvPicPr>
          <p:nvPr>
            <p:ph idx="1"/>
          </p:nvPr>
        </p:nvPicPr>
        <p:blipFill>
          <a:blip r:embed="rId2"/>
          <a:stretch>
            <a:fillRect/>
          </a:stretch>
        </p:blipFill>
        <p:spPr>
          <a:xfrm>
            <a:off x="4832530" y="2415302"/>
            <a:ext cx="8040814" cy="3883489"/>
          </a:xfrm>
          <a:prstGeom prst="rect">
            <a:avLst/>
          </a:prstGeom>
        </p:spPr>
      </p:pic>
      <p:pic>
        <p:nvPicPr>
          <p:cNvPr id="3" name="圖片 2"/>
          <p:cNvPicPr>
            <a:picLocks noChangeAspect="1"/>
          </p:cNvPicPr>
          <p:nvPr/>
        </p:nvPicPr>
        <p:blipFill>
          <a:blip r:embed="rId3"/>
          <a:stretch>
            <a:fillRect/>
          </a:stretch>
        </p:blipFill>
        <p:spPr>
          <a:xfrm>
            <a:off x="219476" y="288516"/>
            <a:ext cx="4514850" cy="6010275"/>
          </a:xfrm>
          <a:prstGeom prst="rect">
            <a:avLst/>
          </a:prstGeom>
        </p:spPr>
      </p:pic>
    </p:spTree>
    <p:extLst>
      <p:ext uri="{BB962C8B-B14F-4D97-AF65-F5344CB8AC3E}">
        <p14:creationId xmlns:p14="http://schemas.microsoft.com/office/powerpoint/2010/main" val="34408194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859644"/>
            <a:ext cx="10058400" cy="1371600"/>
          </a:xfrm>
        </p:spPr>
        <p:txBody>
          <a:bodyPr>
            <a:normAutofit/>
          </a:bodyPr>
          <a:lstStyle/>
          <a:p>
            <a:r>
              <a:rPr lang="zh-TW" altLang="en-US" sz="3600" dirty="0"/>
              <a:t>巴黎龐畢度中心側面廣場的史特拉汶斯基噴泉</a:t>
            </a:r>
          </a:p>
        </p:txBody>
      </p:sp>
      <p:pic>
        <p:nvPicPr>
          <p:cNvPr id="6" name="圖片 5"/>
          <p:cNvPicPr>
            <a:picLocks noChangeAspect="1"/>
          </p:cNvPicPr>
          <p:nvPr/>
        </p:nvPicPr>
        <p:blipFill>
          <a:blip r:embed="rId2"/>
          <a:stretch>
            <a:fillRect/>
          </a:stretch>
        </p:blipFill>
        <p:spPr>
          <a:xfrm>
            <a:off x="1066799" y="2448294"/>
            <a:ext cx="5576349" cy="3677158"/>
          </a:xfrm>
          <a:prstGeom prst="rect">
            <a:avLst/>
          </a:prstGeom>
        </p:spPr>
      </p:pic>
      <p:sp>
        <p:nvSpPr>
          <p:cNvPr id="5" name="內容版面配置區 4"/>
          <p:cNvSpPr>
            <a:spLocks noGrp="1"/>
          </p:cNvSpPr>
          <p:nvPr>
            <p:ph idx="1"/>
          </p:nvPr>
        </p:nvSpPr>
        <p:spPr>
          <a:xfrm>
            <a:off x="6797964" y="2320913"/>
            <a:ext cx="4327236" cy="3931920"/>
          </a:xfrm>
        </p:spPr>
        <p:txBody>
          <a:bodyPr>
            <a:normAutofit/>
          </a:bodyPr>
          <a:lstStyle/>
          <a:p>
            <a:pPr marL="0" indent="0">
              <a:buNone/>
            </a:pPr>
            <a:r>
              <a:rPr lang="zh-TW" altLang="en-US" sz="2800" dirty="0" smtClean="0"/>
              <a:t>＊雕塑</a:t>
            </a:r>
            <a:r>
              <a:rPr lang="zh-TW" altLang="en-US" sz="2800" dirty="0"/>
              <a:t>靈感來自伊戈爾</a:t>
            </a:r>
            <a:r>
              <a:rPr lang="en-US" altLang="zh-TW" sz="2800" dirty="0"/>
              <a:t>·</a:t>
            </a:r>
            <a:r>
              <a:rPr lang="zh-TW" altLang="en-US" sz="2800" dirty="0"/>
              <a:t>斯特拉文斯基的 </a:t>
            </a:r>
            <a:r>
              <a:rPr lang="en-US" altLang="zh-TW" sz="2800" dirty="0"/>
              <a:t>《</a:t>
            </a:r>
            <a:r>
              <a:rPr lang="zh-TW" altLang="en-US" sz="2800" dirty="0"/>
              <a:t>春之祭</a:t>
            </a:r>
            <a:r>
              <a:rPr lang="en-US" altLang="zh-TW" sz="2800" dirty="0" smtClean="0"/>
              <a:t>》</a:t>
            </a:r>
            <a:r>
              <a:rPr lang="zh-TW" altLang="en-US" sz="2800" dirty="0"/>
              <a:t>是俄羅斯作曲家伊果</a:t>
            </a:r>
            <a:r>
              <a:rPr lang="en-US" altLang="zh-TW" sz="2800" dirty="0"/>
              <a:t>·</a:t>
            </a:r>
            <a:r>
              <a:rPr lang="zh-TW" altLang="en-US" sz="2800" dirty="0"/>
              <a:t>史特拉汶斯基的代表作與成</a:t>
            </a:r>
            <a:r>
              <a:rPr lang="zh-TW" altLang="en-US" sz="2800" dirty="0" smtClean="0"/>
              <a:t>名作作品。</a:t>
            </a:r>
            <a:endParaRPr lang="zh-TW" altLang="en-US" sz="2800" dirty="0"/>
          </a:p>
        </p:txBody>
      </p:sp>
      <p:sp>
        <p:nvSpPr>
          <p:cNvPr id="3" name="矩形 2"/>
          <p:cNvSpPr/>
          <p:nvPr/>
        </p:nvSpPr>
        <p:spPr>
          <a:xfrm>
            <a:off x="688715" y="642594"/>
            <a:ext cx="3647152" cy="369332"/>
          </a:xfrm>
          <a:prstGeom prst="rect">
            <a:avLst/>
          </a:prstGeom>
        </p:spPr>
        <p:txBody>
          <a:bodyPr wrap="none">
            <a:spAutoFit/>
          </a:bodyPr>
          <a:lstStyle/>
          <a:p>
            <a:r>
              <a:rPr lang="zh-TW" altLang="en-US" dirty="0"/>
              <a:t>當「彩色娜娜」遇上「黑色機器」</a:t>
            </a:r>
          </a:p>
        </p:txBody>
      </p:sp>
    </p:spTree>
    <p:extLst>
      <p:ext uri="{BB962C8B-B14F-4D97-AF65-F5344CB8AC3E}">
        <p14:creationId xmlns:p14="http://schemas.microsoft.com/office/powerpoint/2010/main" val="159298423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p:cNvPicPr>
            <a:picLocks noGrp="1" noChangeAspect="1"/>
          </p:cNvPicPr>
          <p:nvPr>
            <p:ph idx="1"/>
          </p:nvPr>
        </p:nvPicPr>
        <p:blipFill>
          <a:blip r:embed="rId2"/>
          <a:stretch>
            <a:fillRect/>
          </a:stretch>
        </p:blipFill>
        <p:spPr>
          <a:xfrm>
            <a:off x="5533696" y="2574131"/>
            <a:ext cx="2816116" cy="3746866"/>
          </a:xfrm>
          <a:prstGeom prst="rect">
            <a:avLst/>
          </a:prstGeom>
        </p:spPr>
      </p:pic>
      <p:sp>
        <p:nvSpPr>
          <p:cNvPr id="4" name="標題 3"/>
          <p:cNvSpPr>
            <a:spLocks noGrp="1"/>
          </p:cNvSpPr>
          <p:nvPr>
            <p:ph type="title"/>
          </p:nvPr>
        </p:nvSpPr>
        <p:spPr/>
        <p:txBody>
          <a:bodyPr>
            <a:normAutofit/>
          </a:bodyPr>
          <a:lstStyle/>
          <a:p>
            <a:r>
              <a:rPr lang="zh-TW" altLang="en-US" sz="2800" dirty="0" smtClean="0"/>
              <a:t>妮基的奎爾公園利用鏡子與瓷磚拼貼出花紋，利用身邊現成物製作，讓拱門變的五彩繽紛</a:t>
            </a:r>
            <a:r>
              <a:rPr lang="en-US" altLang="zh-TW" sz="2800" dirty="0" smtClean="0"/>
              <a:t/>
            </a:r>
            <a:br>
              <a:rPr lang="en-US" altLang="zh-TW" sz="2800" dirty="0" smtClean="0"/>
            </a:br>
            <a:endParaRPr lang="zh-TW" altLang="en-US" sz="2800" dirty="0"/>
          </a:p>
        </p:txBody>
      </p:sp>
      <p:pic>
        <p:nvPicPr>
          <p:cNvPr id="5" name="圖片 4"/>
          <p:cNvPicPr>
            <a:picLocks noChangeAspect="1"/>
          </p:cNvPicPr>
          <p:nvPr/>
        </p:nvPicPr>
        <p:blipFill>
          <a:blip r:embed="rId3"/>
          <a:stretch>
            <a:fillRect/>
          </a:stretch>
        </p:blipFill>
        <p:spPr>
          <a:xfrm>
            <a:off x="8349812" y="2574131"/>
            <a:ext cx="3842188" cy="3746866"/>
          </a:xfrm>
          <a:prstGeom prst="rect">
            <a:avLst/>
          </a:prstGeom>
        </p:spPr>
      </p:pic>
      <p:pic>
        <p:nvPicPr>
          <p:cNvPr id="7" name="圖片 6"/>
          <p:cNvPicPr>
            <a:picLocks noChangeAspect="1"/>
          </p:cNvPicPr>
          <p:nvPr/>
        </p:nvPicPr>
        <p:blipFill>
          <a:blip r:embed="rId4"/>
          <a:stretch>
            <a:fillRect/>
          </a:stretch>
        </p:blipFill>
        <p:spPr>
          <a:xfrm>
            <a:off x="2724149" y="2574131"/>
            <a:ext cx="2809547" cy="3750031"/>
          </a:xfrm>
          <a:prstGeom prst="rect">
            <a:avLst/>
          </a:prstGeom>
        </p:spPr>
      </p:pic>
      <p:pic>
        <p:nvPicPr>
          <p:cNvPr id="8" name="圖片 7"/>
          <p:cNvPicPr>
            <a:picLocks noChangeAspect="1"/>
          </p:cNvPicPr>
          <p:nvPr/>
        </p:nvPicPr>
        <p:blipFill>
          <a:blip r:embed="rId5"/>
          <a:stretch>
            <a:fillRect/>
          </a:stretch>
        </p:blipFill>
        <p:spPr>
          <a:xfrm>
            <a:off x="330925" y="2574131"/>
            <a:ext cx="2696054" cy="3874289"/>
          </a:xfrm>
          <a:prstGeom prst="rect">
            <a:avLst/>
          </a:prstGeom>
        </p:spPr>
      </p:pic>
    </p:spTree>
    <p:extLst>
      <p:ext uri="{BB962C8B-B14F-4D97-AF65-F5344CB8AC3E}">
        <p14:creationId xmlns:p14="http://schemas.microsoft.com/office/powerpoint/2010/main" val="41514514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870382" y="642594"/>
            <a:ext cx="6254817" cy="3323014"/>
          </a:xfrm>
        </p:spPr>
        <p:txBody>
          <a:bodyPr>
            <a:normAutofit/>
          </a:bodyPr>
          <a:lstStyle/>
          <a:p>
            <a:r>
              <a:rPr lang="zh-TW" altLang="en-US" sz="2800" dirty="0"/>
              <a:t>保麗龍球、假髮、毛線、不需要的舊衣褲、鋁箔包、瓶罐、各色不織布、各色紙、各色緞帶、鐵絲</a:t>
            </a:r>
            <a:br>
              <a:rPr lang="zh-TW" altLang="en-US" sz="2800" dirty="0"/>
            </a:br>
            <a:endParaRPr lang="zh-TW" altLang="en-US" sz="2800" dirty="0"/>
          </a:p>
        </p:txBody>
      </p:sp>
      <p:sp>
        <p:nvSpPr>
          <p:cNvPr id="3" name="內容版面配置區 2"/>
          <p:cNvSpPr>
            <a:spLocks noGrp="1"/>
          </p:cNvSpPr>
          <p:nvPr>
            <p:ph idx="1"/>
          </p:nvPr>
        </p:nvSpPr>
        <p:spPr/>
        <p:txBody>
          <a:bodyPr/>
          <a:lstStyle/>
          <a:p>
            <a:endParaRPr lang="zh-TW" altLang="en-US" dirty="0"/>
          </a:p>
        </p:txBody>
      </p:sp>
      <p:pic>
        <p:nvPicPr>
          <p:cNvPr id="4" name="圖片 3"/>
          <p:cNvPicPr>
            <a:picLocks noChangeAspect="1"/>
          </p:cNvPicPr>
          <p:nvPr/>
        </p:nvPicPr>
        <p:blipFill rotWithShape="1">
          <a:blip r:embed="rId2"/>
          <a:srcRect l="24071" r="20824"/>
          <a:stretch/>
        </p:blipFill>
        <p:spPr>
          <a:xfrm>
            <a:off x="481263" y="942072"/>
            <a:ext cx="4302494" cy="5218096"/>
          </a:xfrm>
          <a:prstGeom prst="rect">
            <a:avLst/>
          </a:prstGeom>
        </p:spPr>
      </p:pic>
    </p:spTree>
    <p:extLst>
      <p:ext uri="{BB962C8B-B14F-4D97-AF65-F5344CB8AC3E}">
        <p14:creationId xmlns:p14="http://schemas.microsoft.com/office/powerpoint/2010/main" val="12482209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p:cNvPicPr>
            <a:picLocks noGrp="1" noChangeAspect="1"/>
          </p:cNvPicPr>
          <p:nvPr>
            <p:ph idx="1"/>
          </p:nvPr>
        </p:nvPicPr>
        <p:blipFill>
          <a:blip r:embed="rId2"/>
          <a:stretch>
            <a:fillRect/>
          </a:stretch>
        </p:blipFill>
        <p:spPr>
          <a:xfrm>
            <a:off x="4623741" y="149594"/>
            <a:ext cx="2944518" cy="6019800"/>
          </a:xfrm>
          <a:prstGeom prst="rect">
            <a:avLst/>
          </a:prstGeom>
        </p:spPr>
      </p:pic>
      <p:pic>
        <p:nvPicPr>
          <p:cNvPr id="4" name="圖片 3"/>
          <p:cNvPicPr>
            <a:picLocks noChangeAspect="1"/>
          </p:cNvPicPr>
          <p:nvPr/>
        </p:nvPicPr>
        <p:blipFill>
          <a:blip r:embed="rId3"/>
          <a:stretch>
            <a:fillRect/>
          </a:stretch>
        </p:blipFill>
        <p:spPr>
          <a:xfrm>
            <a:off x="190600" y="149593"/>
            <a:ext cx="4514850" cy="6019800"/>
          </a:xfrm>
          <a:prstGeom prst="rect">
            <a:avLst/>
          </a:prstGeom>
        </p:spPr>
      </p:pic>
      <p:pic>
        <p:nvPicPr>
          <p:cNvPr id="6" name="圖片 5"/>
          <p:cNvPicPr>
            <a:picLocks noChangeAspect="1"/>
          </p:cNvPicPr>
          <p:nvPr/>
        </p:nvPicPr>
        <p:blipFill>
          <a:blip r:embed="rId4"/>
          <a:stretch>
            <a:fillRect/>
          </a:stretch>
        </p:blipFill>
        <p:spPr>
          <a:xfrm>
            <a:off x="7568258" y="149594"/>
            <a:ext cx="4033367" cy="6019800"/>
          </a:xfrm>
          <a:prstGeom prst="rect">
            <a:avLst/>
          </a:prstGeom>
        </p:spPr>
      </p:pic>
    </p:spTree>
    <p:extLst>
      <p:ext uri="{BB962C8B-B14F-4D97-AF65-F5344CB8AC3E}">
        <p14:creationId xmlns:p14="http://schemas.microsoft.com/office/powerpoint/2010/main" val="17727381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p:cNvPicPr>
            <a:picLocks noGrp="1" noChangeAspect="1"/>
          </p:cNvPicPr>
          <p:nvPr>
            <p:ph idx="1"/>
          </p:nvPr>
        </p:nvPicPr>
        <p:blipFill>
          <a:blip r:embed="rId2"/>
          <a:stretch>
            <a:fillRect/>
          </a:stretch>
        </p:blipFill>
        <p:spPr>
          <a:xfrm>
            <a:off x="434109" y="3431662"/>
            <a:ext cx="5799042" cy="3235768"/>
          </a:xfrm>
          <a:prstGeom prst="rect">
            <a:avLst/>
          </a:prstGeom>
        </p:spPr>
      </p:pic>
      <p:pic>
        <p:nvPicPr>
          <p:cNvPr id="4" name="圖片 3"/>
          <p:cNvPicPr>
            <a:picLocks noChangeAspect="1"/>
          </p:cNvPicPr>
          <p:nvPr/>
        </p:nvPicPr>
        <p:blipFill rotWithShape="1">
          <a:blip r:embed="rId3"/>
          <a:srcRect l="3561" t="8217" r="2727" b="7139"/>
          <a:stretch/>
        </p:blipFill>
        <p:spPr>
          <a:xfrm>
            <a:off x="434109" y="563419"/>
            <a:ext cx="5799042" cy="2946400"/>
          </a:xfrm>
          <a:prstGeom prst="rect">
            <a:avLst/>
          </a:prstGeom>
        </p:spPr>
      </p:pic>
      <p:pic>
        <p:nvPicPr>
          <p:cNvPr id="6" name="圖片 5"/>
          <p:cNvPicPr>
            <a:picLocks noChangeAspect="1"/>
          </p:cNvPicPr>
          <p:nvPr/>
        </p:nvPicPr>
        <p:blipFill rotWithShape="1">
          <a:blip r:embed="rId4"/>
          <a:srcRect l="7948" t="5485" r="6995" b="10104"/>
          <a:stretch/>
        </p:blipFill>
        <p:spPr>
          <a:xfrm>
            <a:off x="6336146" y="563419"/>
            <a:ext cx="5671128" cy="2946400"/>
          </a:xfrm>
          <a:prstGeom prst="rect">
            <a:avLst/>
          </a:prstGeom>
        </p:spPr>
      </p:pic>
      <p:pic>
        <p:nvPicPr>
          <p:cNvPr id="8" name="圖片 7"/>
          <p:cNvPicPr>
            <a:picLocks noChangeAspect="1"/>
          </p:cNvPicPr>
          <p:nvPr/>
        </p:nvPicPr>
        <p:blipFill rotWithShape="1">
          <a:blip r:embed="rId5"/>
          <a:srcRect b="34738"/>
          <a:stretch/>
        </p:blipFill>
        <p:spPr>
          <a:xfrm>
            <a:off x="6336146" y="3596628"/>
            <a:ext cx="5671128" cy="3070802"/>
          </a:xfrm>
          <a:prstGeom prst="rect">
            <a:avLst/>
          </a:prstGeom>
        </p:spPr>
      </p:pic>
    </p:spTree>
    <p:extLst>
      <p:ext uri="{BB962C8B-B14F-4D97-AF65-F5344CB8AC3E}">
        <p14:creationId xmlns:p14="http://schemas.microsoft.com/office/powerpoint/2010/main" val="11891961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6" name="內容版面配置區 5"/>
          <p:cNvPicPr>
            <a:picLocks noGrp="1" noChangeAspect="1"/>
          </p:cNvPicPr>
          <p:nvPr>
            <p:ph idx="1"/>
          </p:nvPr>
        </p:nvPicPr>
        <p:blipFill>
          <a:blip r:embed="rId2"/>
          <a:stretch>
            <a:fillRect/>
          </a:stretch>
        </p:blipFill>
        <p:spPr>
          <a:xfrm>
            <a:off x="4103633" y="642593"/>
            <a:ext cx="3638869" cy="5734973"/>
          </a:xfrm>
          <a:prstGeom prst="rect">
            <a:avLst/>
          </a:prstGeom>
        </p:spPr>
      </p:pic>
      <p:pic>
        <p:nvPicPr>
          <p:cNvPr id="4" name="圖片 3"/>
          <p:cNvPicPr>
            <a:picLocks noChangeAspect="1"/>
          </p:cNvPicPr>
          <p:nvPr/>
        </p:nvPicPr>
        <p:blipFill>
          <a:blip r:embed="rId3"/>
          <a:stretch>
            <a:fillRect/>
          </a:stretch>
        </p:blipFill>
        <p:spPr>
          <a:xfrm>
            <a:off x="382010" y="642595"/>
            <a:ext cx="3598863" cy="5734970"/>
          </a:xfrm>
          <a:prstGeom prst="rect">
            <a:avLst/>
          </a:prstGeom>
        </p:spPr>
      </p:pic>
      <p:pic>
        <p:nvPicPr>
          <p:cNvPr id="5" name="圖片 4"/>
          <p:cNvPicPr>
            <a:picLocks noChangeAspect="1"/>
          </p:cNvPicPr>
          <p:nvPr/>
        </p:nvPicPr>
        <p:blipFill rotWithShape="1">
          <a:blip r:embed="rId4"/>
          <a:srcRect b="7077"/>
          <a:stretch/>
        </p:blipFill>
        <p:spPr>
          <a:xfrm>
            <a:off x="7865263" y="642594"/>
            <a:ext cx="3832092" cy="5734971"/>
          </a:xfrm>
          <a:prstGeom prst="rect">
            <a:avLst/>
          </a:prstGeom>
        </p:spPr>
      </p:pic>
    </p:spTree>
    <p:extLst>
      <p:ext uri="{BB962C8B-B14F-4D97-AF65-F5344CB8AC3E}">
        <p14:creationId xmlns:p14="http://schemas.microsoft.com/office/powerpoint/2010/main" val="17959725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3501" y="3022661"/>
            <a:ext cx="3877985" cy="646331"/>
          </a:xfrm>
          <a:prstGeom prst="rect">
            <a:avLst/>
          </a:prstGeom>
        </p:spPr>
        <p:txBody>
          <a:bodyPr wrap="none">
            <a:spAutoFit/>
          </a:bodyPr>
          <a:lstStyle/>
          <a:p>
            <a:r>
              <a:rPr lang="zh-TW" altLang="en-US" sz="3600" dirty="0">
                <a:latin typeface="SetoFont" panose="02000600000000000000" pitchFamily="2" charset="-120"/>
                <a:ea typeface="SetoFont" panose="02000600000000000000" pitchFamily="2" charset="-120"/>
                <a:cs typeface="SetoFont" panose="02000600000000000000" pitchFamily="2" charset="-120"/>
              </a:rPr>
              <a:t>謝謝各位老師聆聽</a:t>
            </a:r>
          </a:p>
        </p:txBody>
      </p:sp>
    </p:spTree>
    <p:extLst>
      <p:ext uri="{BB962C8B-B14F-4D97-AF65-F5344CB8AC3E}">
        <p14:creationId xmlns:p14="http://schemas.microsoft.com/office/powerpoint/2010/main" val="18604681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1473867"/>
            <a:ext cx="10058400" cy="1164962"/>
          </a:xfrm>
        </p:spPr>
        <p:txBody>
          <a:bodyPr>
            <a:normAutofit/>
          </a:bodyPr>
          <a:lstStyle/>
          <a:p>
            <a:r>
              <a:rPr lang="zh-TW" altLang="en-US" sz="3600" dirty="0"/>
              <a:t/>
            </a:r>
            <a:br>
              <a:rPr lang="zh-TW" altLang="en-US" sz="3600" dirty="0"/>
            </a:br>
            <a:endParaRPr lang="zh-TW" altLang="en-US" sz="3600" dirty="0"/>
          </a:p>
        </p:txBody>
      </p:sp>
      <p:sp>
        <p:nvSpPr>
          <p:cNvPr id="3" name="內容版面配置區 2"/>
          <p:cNvSpPr>
            <a:spLocks noGrp="1"/>
          </p:cNvSpPr>
          <p:nvPr>
            <p:ph idx="1"/>
          </p:nvPr>
        </p:nvSpPr>
        <p:spPr>
          <a:xfrm>
            <a:off x="623455" y="4765963"/>
            <a:ext cx="10058400" cy="1758603"/>
          </a:xfrm>
        </p:spPr>
        <p:txBody>
          <a:bodyPr/>
          <a:lstStyle/>
          <a:p>
            <a:endParaRPr lang="zh-TW" altLang="en-US" dirty="0"/>
          </a:p>
        </p:txBody>
      </p:sp>
      <p:sp>
        <p:nvSpPr>
          <p:cNvPr id="5" name="矩形 4"/>
          <p:cNvSpPr/>
          <p:nvPr/>
        </p:nvSpPr>
        <p:spPr>
          <a:xfrm>
            <a:off x="423549" y="827536"/>
            <a:ext cx="11572399" cy="646331"/>
          </a:xfrm>
          <a:prstGeom prst="rect">
            <a:avLst/>
          </a:prstGeom>
        </p:spPr>
        <p:txBody>
          <a:bodyPr wrap="none">
            <a:spAutoFit/>
          </a:bodyPr>
          <a:lstStyle/>
          <a:p>
            <a:r>
              <a:rPr lang="zh-TW" altLang="en-US" sz="3600" dirty="0"/>
              <a:t>黑色部分為尚</a:t>
            </a:r>
            <a:r>
              <a:rPr lang="en-US" altLang="zh-TW" sz="3600" dirty="0"/>
              <a:t>·</a:t>
            </a:r>
            <a:r>
              <a:rPr lang="zh-TW" altLang="en-US" sz="3600" dirty="0"/>
              <a:t>丁格利作品，彩色部分為妮基</a:t>
            </a:r>
            <a:r>
              <a:rPr lang="en-US" altLang="zh-TW" sz="3600" dirty="0"/>
              <a:t>·</a:t>
            </a:r>
            <a:r>
              <a:rPr lang="zh-TW" altLang="en-US" sz="3600" dirty="0"/>
              <a:t>桑法勒作品</a:t>
            </a:r>
          </a:p>
        </p:txBody>
      </p:sp>
      <p:pic>
        <p:nvPicPr>
          <p:cNvPr id="6" name="圖片 5"/>
          <p:cNvPicPr>
            <a:picLocks noChangeAspect="1"/>
          </p:cNvPicPr>
          <p:nvPr/>
        </p:nvPicPr>
        <p:blipFill rotWithShape="1">
          <a:blip r:embed="rId2"/>
          <a:srcRect l="9213" t="8252" r="1485" b="8842"/>
          <a:stretch/>
        </p:blipFill>
        <p:spPr>
          <a:xfrm>
            <a:off x="6747641" y="2220375"/>
            <a:ext cx="5444359" cy="3932815"/>
          </a:xfrm>
          <a:prstGeom prst="rect">
            <a:avLst/>
          </a:prstGeom>
        </p:spPr>
      </p:pic>
      <p:pic>
        <p:nvPicPr>
          <p:cNvPr id="7" name="圖片 6"/>
          <p:cNvPicPr>
            <a:picLocks noChangeAspect="1"/>
          </p:cNvPicPr>
          <p:nvPr/>
        </p:nvPicPr>
        <p:blipFill>
          <a:blip r:embed="rId3"/>
          <a:stretch>
            <a:fillRect/>
          </a:stretch>
        </p:blipFill>
        <p:spPr>
          <a:xfrm>
            <a:off x="1" y="2220375"/>
            <a:ext cx="6518374" cy="3926731"/>
          </a:xfrm>
          <a:prstGeom prst="rect">
            <a:avLst/>
          </a:prstGeom>
        </p:spPr>
      </p:pic>
    </p:spTree>
    <p:extLst>
      <p:ext uri="{BB962C8B-B14F-4D97-AF65-F5344CB8AC3E}">
        <p14:creationId xmlns:p14="http://schemas.microsoft.com/office/powerpoint/2010/main" val="3505804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版面配置區 4"/>
          <p:cNvSpPr>
            <a:spLocks noGrp="1"/>
          </p:cNvSpPr>
          <p:nvPr>
            <p:ph type="body" idx="1"/>
          </p:nvPr>
        </p:nvSpPr>
        <p:spPr>
          <a:xfrm>
            <a:off x="1524002" y="1768081"/>
            <a:ext cx="9144000" cy="1607155"/>
          </a:xfrm>
        </p:spPr>
        <p:txBody>
          <a:bodyPr/>
          <a:lstStyle/>
          <a:p>
            <a:r>
              <a:rPr lang="zh-TW" altLang="en-US" sz="4800" b="1" i="0" dirty="0">
                <a:solidFill>
                  <a:srgbClr val="00B0F0"/>
                </a:solidFill>
              </a:rPr>
              <a:t>介紹作品</a:t>
            </a:r>
          </a:p>
        </p:txBody>
      </p:sp>
      <p:sp>
        <p:nvSpPr>
          <p:cNvPr id="4" name="投影片編號版面配置區 3"/>
          <p:cNvSpPr>
            <a:spLocks noGrp="1"/>
          </p:cNvSpPr>
          <p:nvPr>
            <p:ph type="sldNum" idx="12"/>
          </p:nvPr>
        </p:nvSpPr>
        <p:spPr/>
        <p:txBody>
          <a:bodyPr/>
          <a:lstStyle/>
          <a:p>
            <a:fld id="{B467EE3D-30DB-492C-B328-A0CE3D51AC1F}" type="slidenum">
              <a:rPr lang="zh-TW" altLang="en-US" smtClean="0"/>
              <a:t>9</a:t>
            </a:fld>
            <a:endParaRPr lang="zh-TW" altLang="en-US"/>
          </a:p>
        </p:txBody>
      </p:sp>
    </p:spTree>
    <p:extLst>
      <p:ext uri="{BB962C8B-B14F-4D97-AF65-F5344CB8AC3E}">
        <p14:creationId xmlns:p14="http://schemas.microsoft.com/office/powerpoint/2010/main" val="319473681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肥皂">
  <a:themeElements>
    <a:clrScheme name="藍色">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TM03457510[[fn=肥皂]]</Template>
  <TotalTime>9019</TotalTime>
  <Words>2303</Words>
  <Application>Microsoft Office PowerPoint</Application>
  <PresentationFormat>寬螢幕</PresentationFormat>
  <Paragraphs>131</Paragraphs>
  <Slides>75</Slides>
  <Notes>0</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75</vt:i4>
      </vt:variant>
    </vt:vector>
  </HeadingPairs>
  <TitlesOfParts>
    <vt:vector size="84" baseType="lpstr">
      <vt:lpstr>Adobe Gothic Std B</vt:lpstr>
      <vt:lpstr>SetoFont</vt:lpstr>
      <vt:lpstr>宋体</vt:lpstr>
      <vt:lpstr>Yellowtail</vt:lpstr>
      <vt:lpstr>新細明體</vt:lpstr>
      <vt:lpstr>新細明體</vt:lpstr>
      <vt:lpstr>Century Gothic</vt:lpstr>
      <vt:lpstr>Garamond</vt:lpstr>
      <vt:lpstr>肥皂</vt:lpstr>
      <vt:lpstr>妮基·桑法勒</vt:lpstr>
      <vt:lpstr>妮基·桑法勒（法語：Niki de Saint Phalle）被封為「女梵谷」 ＊1930年10月29日－巴黎塞納河畔納伊 ＊2002年5月21日－美國加州聖地牙哥醫院，死於慢性呼吸衰竭 </vt:lpstr>
      <vt:lpstr>PowerPoint 簡報</vt:lpstr>
      <vt:lpstr>＊外型姣好的她青少年時就成為模特兒，16歲就登上雜誌封面。嘗試過不同領域的發展，如小說家、演員、編劇、導演、畫家、舞台設計、香水設計、雕塑家、建築設計師等職。</vt:lpstr>
      <vt:lpstr>影響最大的男人-尚·丁格利</vt:lpstr>
      <vt:lpstr>瑞士藝術怪才機動藝術創作家瓊·丁格利 Jean Tinguely</vt:lpstr>
      <vt:lpstr>巴黎龐畢度中心側面廣場的史特拉汶斯基噴泉</vt:lpstr>
      <vt:lpstr> </vt:lpstr>
      <vt:lpstr>PowerPoint 簡報</vt:lpstr>
      <vt:lpstr>集合藝術</vt:lpstr>
      <vt:lpstr>粉紅湯匙　　　　　　　輪盤</vt:lpstr>
      <vt:lpstr>＊1961年發表的「射擊繪畫」-表達自身與社會的不滿，藉由破壞來表現自己的情緒。她的作品也不乏對大男人主義的嘲弄。 </vt:lpstr>
      <vt:lpstr>《我情人的肖像》</vt:lpstr>
      <vt:lpstr>射擊系列《族長之死》</vt:lpstr>
      <vt:lpstr>＊1960年代開始的《娜娜》系列-Nana是法語中女人的俗稱，主題都以女人為主，描繪女性的豐滿的身軀，象徵著生命力的創造，亮麗的色彩象徵著自信。</vt:lpstr>
      <vt:lpstr>＊她從朋友懷孕的體態衍生創作「娜娜」系列，賦予女子奔放的型態和鮮豔的色彩，展現了開放的女性形象，也成為她鮮明的個人作品風格。</vt:lpstr>
      <vt:lpstr>＊妮基與讓·丁格利等人為瑞典斯德哥爾摩製作了一件設置在大廳入口的大型雕塑《 Hon 》。“Hon”原文在瑞士文是「她」的意思，長28公尺、寬9公尺、高6公尺，裡面有天文館、電影放映室、咖啡座和一些藝術品，特別的是這個大型藝術品的入口就是娜娜的私處。藉由此公共藝術，讓每個人重回母親的子宮，感受母親的慈暉與愛。</vt:lpstr>
      <vt:lpstr>為黑人發聲</vt:lpstr>
      <vt:lpstr>＊她的動物預言取材於《祈禱書》東南亞傳說或美國莫哈維沙漠的神話。</vt:lpstr>
      <vt:lpstr>PowerPoint 簡報</vt:lpstr>
      <vt:lpstr>＊1955年前往巴塞隆納旅遊，看到建築家高第的作品，奎爾公園之旅改變了她的一生，實現了這個想法創作了塔羅公園。</vt:lpstr>
      <vt:lpstr>義大利卡帕爾比奧 以塔羅牌（大阿爾克納牌）為造型的主題公園</vt:lpstr>
      <vt:lpstr>以塔羅牌為造型，分別為“女教皇”、“皇后”、“月亮” 、“太陽”等塔羅牌中的符號。</vt:lpstr>
      <vt:lpstr>PowerPoint 簡報</vt:lpstr>
      <vt:lpstr>PowerPoint 簡報</vt:lpstr>
      <vt:lpstr>PowerPoint 簡報</vt:lpstr>
      <vt:lpstr>＊為了支撐這個花園計劃的完成，她在美國創辦了自己的珠寶線和香水線，用來資助工程資金，這些珠寶和香水的造型同樣沿襲了桑法勒的藝術風格。</vt:lpstr>
      <vt:lpstr>Maria Grazia Chiuri為Dior設計的2018春夏季成衣系列。本季成衣的設計靈感不僅源於著名女藝術家妮基·桑法勒（Niki de Saint Phalle）的作品，也源自她與曾擔任Dior迪奧創意總監的馬克·博漢（Marc Bohan）的深厚友誼。</vt:lpstr>
      <vt:lpstr>深鎖的秘密，叛逆的原因</vt:lpstr>
      <vt:lpstr> ＊2000年榮獲於藝術界的諾貝爾的「日本高松宮殿下世界文化紀念大賞」 ＊2001年捐贈多份作品給尼斯市，存放於尼斯現代與當代美術館 ＊2002年長期接觸與使用石油化工材料加工創作，造成煙塵和有毒性性揮發物質，呼吸道長期受損，死於慢性呼吸衰竭  </vt:lpstr>
      <vt:lpstr>PowerPoint 簡報</vt:lpstr>
      <vt:lpstr>PowerPoint 簡報</vt:lpstr>
      <vt:lpstr>PowerPoint 簡報</vt:lpstr>
      <vt:lpstr>PowerPoint 簡報</vt:lpstr>
      <vt:lpstr>PowerPoint 簡報</vt:lpstr>
      <vt:lpstr>立體NANA</vt:lpstr>
      <vt:lpstr>材料：寶特瓶、紙箱、膠帶、衛生紙、報紙 </vt:lpstr>
      <vt:lpstr>平面NANA 材料：厚紙板、壓克力顏料</vt:lpstr>
      <vt:lpstr>PowerPoint 簡報</vt:lpstr>
      <vt:lpstr>PowerPoint 簡報</vt:lpstr>
      <vt:lpstr>材料：寶特瓶、塑膠杯、膠帶、衛生紙、報紙、紙箱、壓克力顏料</vt:lpstr>
      <vt:lpstr>PowerPoint 簡報</vt:lpstr>
      <vt:lpstr>PowerPoint 簡報</vt:lpstr>
      <vt:lpstr>材料：白膠、 壓克力顏料、膠帶、衛生紙、報紙</vt:lpstr>
      <vt:lpstr>PowerPoint 簡報</vt:lpstr>
      <vt:lpstr>三年級-平面NANA設計</vt:lpstr>
      <vt:lpstr>PowerPoint 簡報</vt:lpstr>
      <vt:lpstr>PowerPoint 簡報</vt:lpstr>
      <vt:lpstr>PowerPoint 簡報</vt:lpstr>
      <vt:lpstr>PowerPoint 簡報</vt:lpstr>
      <vt:lpstr>參考圖案與樣式</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「生命之樹」分別代表生命中的美好與醜陋，因此一邊是彩色的，另一半則是以黑白作為象徵。 </vt:lpstr>
      <vt:lpstr>使用寶特瓶與紙箱塑型，利用牛皮紙包覆，做出樹皮粗糙質感，加上葉子（葉子可以多種色彩）(樹約160公分左右)</vt:lpstr>
      <vt:lpstr>PowerPoint 簡報</vt:lpstr>
      <vt:lpstr>塔羅公園設計</vt:lpstr>
      <vt:lpstr>PowerPoint 簡報</vt:lpstr>
      <vt:lpstr>PowerPoint 簡報</vt:lpstr>
      <vt:lpstr>妮基的奎爾公園利用鏡子與瓷磚拼貼出花紋，利用身邊現成物製作，讓拱門變的五彩繽紛 </vt:lpstr>
      <vt:lpstr>保麗龍球、假髮、毛線、不需要的舊衣褲、鋁箔包、瓶罐、各色不織布、各色紙、各色緞帶、鐵絲 </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妮基·桑法勒</dc:title>
  <dc:creator>ches</dc:creator>
  <cp:lastModifiedBy>ches</cp:lastModifiedBy>
  <cp:revision>136</cp:revision>
  <dcterms:created xsi:type="dcterms:W3CDTF">2019-09-25T00:24:58Z</dcterms:created>
  <dcterms:modified xsi:type="dcterms:W3CDTF">2019-10-23T07:09:24Z</dcterms:modified>
</cp:coreProperties>
</file>