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85" r:id="rId2"/>
    <p:sldId id="288" r:id="rId3"/>
    <p:sldId id="286" r:id="rId4"/>
    <p:sldId id="370" r:id="rId5"/>
    <p:sldId id="376" r:id="rId6"/>
    <p:sldId id="390" r:id="rId7"/>
    <p:sldId id="371" r:id="rId8"/>
    <p:sldId id="404" r:id="rId9"/>
    <p:sldId id="373" r:id="rId10"/>
    <p:sldId id="372" r:id="rId11"/>
    <p:sldId id="367" r:id="rId12"/>
    <p:sldId id="369" r:id="rId13"/>
    <p:sldId id="394" r:id="rId14"/>
    <p:sldId id="295" r:id="rId15"/>
    <p:sldId id="410" r:id="rId16"/>
    <p:sldId id="294" r:id="rId17"/>
    <p:sldId id="374" r:id="rId18"/>
    <p:sldId id="378" r:id="rId19"/>
    <p:sldId id="375" r:id="rId20"/>
    <p:sldId id="379" r:id="rId21"/>
    <p:sldId id="377" r:id="rId22"/>
    <p:sldId id="391" r:id="rId23"/>
    <p:sldId id="381" r:id="rId24"/>
    <p:sldId id="382" r:id="rId25"/>
    <p:sldId id="260" r:id="rId26"/>
  </p:sldIdLst>
  <p:sldSz cx="6858000" cy="5143500"/>
  <p:notesSz cx="6858000" cy="9144000"/>
  <p:embeddedFontLst>
    <p:embeddedFont>
      <p:font typeface="Neuton" panose="02020500000000000000" charset="0"/>
      <p:regular r:id="rId28"/>
      <p:bold r:id="rId29"/>
      <p:italic r:id="rId30"/>
    </p:embeddedFont>
    <p:embeddedFont>
      <p:font typeface="ＭＳ Ｐゴシック" panose="020B0600070205080204" pitchFamily="34" charset="-128"/>
      <p:regular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Yellowtail" panose="02020500000000000000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1C03BF1-5BC1-44F0-8747-F57B3BBD1314}">
  <a:tblStyle styleId="{F1C03BF1-5BC1-44F0-8747-F57B3BBD13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3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"/>
          <p:cNvSpPr txBox="1">
            <a:spLocks noGrp="1"/>
          </p:cNvSpPr>
          <p:nvPr>
            <p:ph type="body" idx="1"/>
          </p:nvPr>
        </p:nvSpPr>
        <p:spPr>
          <a:xfrm>
            <a:off x="1702369" y="2161800"/>
            <a:ext cx="3453300" cy="819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Char char="✢"/>
              <a:defRPr sz="3000" i="1"/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9pPr>
          </a:lstStyle>
          <a:p>
            <a:endParaRPr/>
          </a:p>
        </p:txBody>
      </p:sp>
      <p:grpSp>
        <p:nvGrpSpPr>
          <p:cNvPr id="187" name="Google Shape;187;p4"/>
          <p:cNvGrpSpPr/>
          <p:nvPr/>
        </p:nvGrpSpPr>
        <p:grpSpPr>
          <a:xfrm>
            <a:off x="602236" y="3161504"/>
            <a:ext cx="5634950" cy="1540196"/>
            <a:chOff x="802981" y="3161504"/>
            <a:chExt cx="7513267" cy="1540196"/>
          </a:xfrm>
        </p:grpSpPr>
        <p:sp>
          <p:nvSpPr>
            <p:cNvPr id="188" name="Google Shape;188;p4"/>
            <p:cNvSpPr/>
            <p:nvPr/>
          </p:nvSpPr>
          <p:spPr>
            <a:xfrm rot="5400000">
              <a:off x="2822648" y="2524129"/>
              <a:ext cx="1042613" cy="2505030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9" name="Google Shape;189;p4"/>
            <p:cNvSpPr/>
            <p:nvPr/>
          </p:nvSpPr>
          <p:spPr>
            <a:xfrm rot="3020914">
              <a:off x="1433468" y="3420610"/>
              <a:ext cx="380422" cy="501593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90" name="Google Shape;190;p4"/>
            <p:cNvGrpSpPr/>
            <p:nvPr/>
          </p:nvGrpSpPr>
          <p:grpSpPr>
            <a:xfrm rot="7357511">
              <a:off x="7243958" y="3657662"/>
              <a:ext cx="194495" cy="389007"/>
              <a:chOff x="3253150" y="2320925"/>
              <a:chExt cx="149800" cy="299575"/>
            </a:xfrm>
          </p:grpSpPr>
          <p:sp>
            <p:nvSpPr>
              <p:cNvPr id="191" name="Google Shape;191;p4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93" name="Google Shape;193;p4"/>
            <p:cNvGrpSpPr/>
            <p:nvPr/>
          </p:nvGrpSpPr>
          <p:grpSpPr>
            <a:xfrm rot="-5400000">
              <a:off x="5247912" y="2613433"/>
              <a:ext cx="1225750" cy="2321893"/>
              <a:chOff x="3487525" y="3986125"/>
              <a:chExt cx="766525" cy="1452000"/>
            </a:xfrm>
          </p:grpSpPr>
          <p:sp>
            <p:nvSpPr>
              <p:cNvPr id="194" name="Google Shape;194;p4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98" name="Google Shape;198;p4"/>
            <p:cNvSpPr/>
            <p:nvPr/>
          </p:nvSpPr>
          <p:spPr>
            <a:xfrm>
              <a:off x="4524477" y="3819970"/>
              <a:ext cx="329752" cy="332092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9" name="Google Shape;199;p4"/>
            <p:cNvSpPr/>
            <p:nvPr/>
          </p:nvSpPr>
          <p:spPr>
            <a:xfrm rot="3958791">
              <a:off x="1686045" y="3770049"/>
              <a:ext cx="246705" cy="382854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0" name="Google Shape;200;p4"/>
            <p:cNvSpPr/>
            <p:nvPr/>
          </p:nvSpPr>
          <p:spPr>
            <a:xfrm rot="-5400000">
              <a:off x="7509304" y="3218901"/>
              <a:ext cx="191688" cy="700698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1" name="Google Shape;201;p4"/>
            <p:cNvSpPr/>
            <p:nvPr/>
          </p:nvSpPr>
          <p:spPr>
            <a:xfrm rot="6864207">
              <a:off x="906951" y="3174041"/>
              <a:ext cx="298273" cy="420559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2" name="Google Shape;202;p4"/>
            <p:cNvSpPr/>
            <p:nvPr/>
          </p:nvSpPr>
          <p:spPr>
            <a:xfrm rot="-1473928">
              <a:off x="7955495" y="3223413"/>
              <a:ext cx="317583" cy="276824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03" name="Google Shape;203;p4"/>
            <p:cNvGrpSpPr/>
            <p:nvPr/>
          </p:nvGrpSpPr>
          <p:grpSpPr>
            <a:xfrm rot="4061875">
              <a:off x="4563803" y="4379795"/>
              <a:ext cx="251087" cy="298303"/>
              <a:chOff x="4157100" y="2900650"/>
              <a:chExt cx="206200" cy="244975"/>
            </a:xfrm>
          </p:grpSpPr>
          <p:sp>
            <p:nvSpPr>
              <p:cNvPr id="204" name="Google Shape;204;p4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sldNum" idx="12"/>
          </p:nvPr>
        </p:nvSpPr>
        <p:spPr>
          <a:xfrm>
            <a:off x="3223238" y="4749851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"/>
          <p:cNvSpPr txBox="1">
            <a:spLocks noGrp="1"/>
          </p:cNvSpPr>
          <p:nvPr>
            <p:ph type="title"/>
          </p:nvPr>
        </p:nvSpPr>
        <p:spPr>
          <a:xfrm>
            <a:off x="471731" y="586975"/>
            <a:ext cx="45072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"/>
          <p:cNvSpPr txBox="1">
            <a:spLocks noGrp="1"/>
          </p:cNvSpPr>
          <p:nvPr>
            <p:ph type="body" idx="1"/>
          </p:nvPr>
        </p:nvSpPr>
        <p:spPr>
          <a:xfrm>
            <a:off x="471731" y="1504950"/>
            <a:ext cx="4507200" cy="3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✢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9pPr>
          </a:lstStyle>
          <a:p>
            <a:endParaRPr/>
          </a:p>
        </p:txBody>
      </p:sp>
      <p:grpSp>
        <p:nvGrpSpPr>
          <p:cNvPr id="211" name="Google Shape;211;p5"/>
          <p:cNvGrpSpPr/>
          <p:nvPr/>
        </p:nvGrpSpPr>
        <p:grpSpPr>
          <a:xfrm>
            <a:off x="5331183" y="-58105"/>
            <a:ext cx="1050868" cy="5259705"/>
            <a:chOff x="818425" y="238125"/>
            <a:chExt cx="1395575" cy="5238750"/>
          </a:xfrm>
        </p:grpSpPr>
        <p:sp>
          <p:nvSpPr>
            <p:cNvPr id="212" name="Google Shape;212;p5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13" name="Google Shape;213;p5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214" name="Google Shape;214;p5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" name="Google Shape;220;p5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" name="Google Shape;223;p5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" name="Google Shape;224;p5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9" name="Google Shape;229;p5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0" name="Google Shape;230;p5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33" name="Google Shape;233;p5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34" name="Google Shape;234;p5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235" name="Google Shape;235;p5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6" name="Google Shape;236;p5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7" name="Google Shape;237;p5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9" name="Google Shape;239;p5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40" name="Google Shape;240;p5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44" name="Google Shape;244;p5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245" name="Google Shape;245;p5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6" name="Google Shape;246;p5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7" name="Google Shape;247;p5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48" name="Google Shape;248;p5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249" name="Google Shape;249;p5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0" name="Google Shape;250;p5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52" name="Google Shape;252;p5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253" name="Google Shape;253;p5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4" name="Google Shape;254;p5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55" name="Google Shape;255;p5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256" name="Google Shape;256;p5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7" name="Google Shape;257;p5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8" name="Google Shape;258;p5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9" name="Google Shape;259;p5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60" name="Google Shape;260;p5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63" name="Google Shape;263;p5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264" name="Google Shape;264;p5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5" name="Google Shape;265;p5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6" name="Google Shape;266;p5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7" name="Google Shape;267;p5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268" name="Google Shape;268;p5"/>
          <p:cNvGrpSpPr/>
          <p:nvPr/>
        </p:nvGrpSpPr>
        <p:grpSpPr>
          <a:xfrm rot="-9319279">
            <a:off x="339001" y="791962"/>
            <a:ext cx="218936" cy="362696"/>
            <a:chOff x="4217025" y="773800"/>
            <a:chExt cx="290750" cy="361250"/>
          </a:xfrm>
        </p:grpSpPr>
        <p:sp>
          <p:nvSpPr>
            <p:cNvPr id="269" name="Google Shape;269;p5"/>
            <p:cNvSpPr/>
            <p:nvPr/>
          </p:nvSpPr>
          <p:spPr>
            <a:xfrm>
              <a:off x="4231125" y="773800"/>
              <a:ext cx="56400" cy="135700"/>
            </a:xfrm>
            <a:custGeom>
              <a:avLst/>
              <a:gdLst/>
              <a:ahLst/>
              <a:cxnLst/>
              <a:rect l="l" t="t" r="r" b="b"/>
              <a:pathLst>
                <a:path w="2256" h="5428" extrusionOk="0">
                  <a:moveTo>
                    <a:pt x="423" y="1128"/>
                  </a:moveTo>
                  <a:lnTo>
                    <a:pt x="846" y="1762"/>
                  </a:lnTo>
                  <a:lnTo>
                    <a:pt x="1057" y="2397"/>
                  </a:lnTo>
                  <a:lnTo>
                    <a:pt x="1198" y="3102"/>
                  </a:lnTo>
                  <a:lnTo>
                    <a:pt x="1198" y="3806"/>
                  </a:lnTo>
                  <a:lnTo>
                    <a:pt x="987" y="3524"/>
                  </a:lnTo>
                  <a:lnTo>
                    <a:pt x="775" y="3243"/>
                  </a:lnTo>
                  <a:lnTo>
                    <a:pt x="634" y="2961"/>
                  </a:lnTo>
                  <a:lnTo>
                    <a:pt x="493" y="2608"/>
                  </a:lnTo>
                  <a:lnTo>
                    <a:pt x="423" y="1903"/>
                  </a:lnTo>
                  <a:lnTo>
                    <a:pt x="423" y="1128"/>
                  </a:lnTo>
                  <a:close/>
                  <a:moveTo>
                    <a:pt x="0" y="0"/>
                  </a:moveTo>
                  <a:lnTo>
                    <a:pt x="0" y="776"/>
                  </a:lnTo>
                  <a:lnTo>
                    <a:pt x="71" y="2467"/>
                  </a:lnTo>
                  <a:lnTo>
                    <a:pt x="212" y="3454"/>
                  </a:lnTo>
                  <a:lnTo>
                    <a:pt x="353" y="4300"/>
                  </a:lnTo>
                  <a:lnTo>
                    <a:pt x="493" y="4652"/>
                  </a:lnTo>
                  <a:lnTo>
                    <a:pt x="705" y="5005"/>
                  </a:lnTo>
                  <a:lnTo>
                    <a:pt x="916" y="5216"/>
                  </a:lnTo>
                  <a:lnTo>
                    <a:pt x="1128" y="5357"/>
                  </a:lnTo>
                  <a:lnTo>
                    <a:pt x="1480" y="5428"/>
                  </a:lnTo>
                  <a:lnTo>
                    <a:pt x="1762" y="5357"/>
                  </a:lnTo>
                  <a:lnTo>
                    <a:pt x="1974" y="5216"/>
                  </a:lnTo>
                  <a:lnTo>
                    <a:pt x="2115" y="4934"/>
                  </a:lnTo>
                  <a:lnTo>
                    <a:pt x="2185" y="4582"/>
                  </a:lnTo>
                  <a:lnTo>
                    <a:pt x="2256" y="4229"/>
                  </a:lnTo>
                  <a:lnTo>
                    <a:pt x="2185" y="3736"/>
                  </a:lnTo>
                  <a:lnTo>
                    <a:pt x="2115" y="3243"/>
                  </a:lnTo>
                  <a:lnTo>
                    <a:pt x="1974" y="2749"/>
                  </a:lnTo>
                  <a:lnTo>
                    <a:pt x="1833" y="2185"/>
                  </a:lnTo>
                  <a:lnTo>
                    <a:pt x="1621" y="1692"/>
                  </a:lnTo>
                  <a:lnTo>
                    <a:pt x="1339" y="1269"/>
                  </a:lnTo>
                  <a:lnTo>
                    <a:pt x="1057" y="846"/>
                  </a:lnTo>
                  <a:lnTo>
                    <a:pt x="705" y="423"/>
                  </a:lnTo>
                  <a:lnTo>
                    <a:pt x="353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4291025" y="858375"/>
              <a:ext cx="216750" cy="109275"/>
            </a:xfrm>
            <a:custGeom>
              <a:avLst/>
              <a:gdLst/>
              <a:ahLst/>
              <a:cxnLst/>
              <a:rect l="l" t="t" r="r" b="b"/>
              <a:pathLst>
                <a:path w="8670" h="4371" extrusionOk="0">
                  <a:moveTo>
                    <a:pt x="5851" y="1904"/>
                  </a:moveTo>
                  <a:lnTo>
                    <a:pt x="5075" y="2397"/>
                  </a:lnTo>
                  <a:lnTo>
                    <a:pt x="4300" y="2820"/>
                  </a:lnTo>
                  <a:lnTo>
                    <a:pt x="3525" y="3102"/>
                  </a:lnTo>
                  <a:lnTo>
                    <a:pt x="2749" y="3313"/>
                  </a:lnTo>
                  <a:lnTo>
                    <a:pt x="1199" y="3595"/>
                  </a:lnTo>
                  <a:lnTo>
                    <a:pt x="2326" y="3031"/>
                  </a:lnTo>
                  <a:lnTo>
                    <a:pt x="3454" y="2608"/>
                  </a:lnTo>
                  <a:lnTo>
                    <a:pt x="4652" y="2186"/>
                  </a:lnTo>
                  <a:lnTo>
                    <a:pt x="5851" y="1904"/>
                  </a:lnTo>
                  <a:close/>
                  <a:moveTo>
                    <a:pt x="8388" y="0"/>
                  </a:moveTo>
                  <a:lnTo>
                    <a:pt x="8177" y="141"/>
                  </a:lnTo>
                  <a:lnTo>
                    <a:pt x="7472" y="423"/>
                  </a:lnTo>
                  <a:lnTo>
                    <a:pt x="6344" y="776"/>
                  </a:lnTo>
                  <a:lnTo>
                    <a:pt x="3454" y="1833"/>
                  </a:lnTo>
                  <a:lnTo>
                    <a:pt x="2045" y="2397"/>
                  </a:lnTo>
                  <a:lnTo>
                    <a:pt x="1410" y="2679"/>
                  </a:lnTo>
                  <a:lnTo>
                    <a:pt x="846" y="2961"/>
                  </a:lnTo>
                  <a:lnTo>
                    <a:pt x="423" y="3243"/>
                  </a:lnTo>
                  <a:lnTo>
                    <a:pt x="141" y="3595"/>
                  </a:lnTo>
                  <a:lnTo>
                    <a:pt x="1" y="3877"/>
                  </a:lnTo>
                  <a:lnTo>
                    <a:pt x="1" y="4018"/>
                  </a:lnTo>
                  <a:lnTo>
                    <a:pt x="1" y="4159"/>
                  </a:lnTo>
                  <a:lnTo>
                    <a:pt x="71" y="4230"/>
                  </a:lnTo>
                  <a:lnTo>
                    <a:pt x="282" y="4300"/>
                  </a:lnTo>
                  <a:lnTo>
                    <a:pt x="776" y="4371"/>
                  </a:lnTo>
                  <a:lnTo>
                    <a:pt x="1481" y="4300"/>
                  </a:lnTo>
                  <a:lnTo>
                    <a:pt x="2256" y="4230"/>
                  </a:lnTo>
                  <a:lnTo>
                    <a:pt x="3807" y="3877"/>
                  </a:lnTo>
                  <a:lnTo>
                    <a:pt x="4793" y="3525"/>
                  </a:lnTo>
                  <a:lnTo>
                    <a:pt x="5498" y="3313"/>
                  </a:lnTo>
                  <a:lnTo>
                    <a:pt x="6203" y="2961"/>
                  </a:lnTo>
                  <a:lnTo>
                    <a:pt x="6908" y="2608"/>
                  </a:lnTo>
                  <a:lnTo>
                    <a:pt x="7542" y="2186"/>
                  </a:lnTo>
                  <a:lnTo>
                    <a:pt x="7895" y="1692"/>
                  </a:lnTo>
                  <a:lnTo>
                    <a:pt x="8459" y="776"/>
                  </a:lnTo>
                  <a:lnTo>
                    <a:pt x="8600" y="423"/>
                  </a:lnTo>
                  <a:lnTo>
                    <a:pt x="8670" y="141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217025" y="1004625"/>
              <a:ext cx="68750" cy="130425"/>
            </a:xfrm>
            <a:custGeom>
              <a:avLst/>
              <a:gdLst/>
              <a:ahLst/>
              <a:cxnLst/>
              <a:rect l="l" t="t" r="r" b="b"/>
              <a:pathLst>
                <a:path w="2750" h="5217" extrusionOk="0">
                  <a:moveTo>
                    <a:pt x="1974" y="1"/>
                  </a:moveTo>
                  <a:lnTo>
                    <a:pt x="2115" y="142"/>
                  </a:lnTo>
                  <a:lnTo>
                    <a:pt x="2044" y="565"/>
                  </a:lnTo>
                  <a:lnTo>
                    <a:pt x="1833" y="1551"/>
                  </a:lnTo>
                  <a:lnTo>
                    <a:pt x="1480" y="2679"/>
                  </a:lnTo>
                  <a:lnTo>
                    <a:pt x="1269" y="3172"/>
                  </a:lnTo>
                  <a:lnTo>
                    <a:pt x="1057" y="3525"/>
                  </a:lnTo>
                  <a:lnTo>
                    <a:pt x="987" y="2891"/>
                  </a:lnTo>
                  <a:lnTo>
                    <a:pt x="1057" y="1833"/>
                  </a:lnTo>
                  <a:lnTo>
                    <a:pt x="1128" y="1340"/>
                  </a:lnTo>
                  <a:lnTo>
                    <a:pt x="1269" y="847"/>
                  </a:lnTo>
                  <a:lnTo>
                    <a:pt x="1410" y="494"/>
                  </a:lnTo>
                  <a:lnTo>
                    <a:pt x="1551" y="424"/>
                  </a:lnTo>
                  <a:lnTo>
                    <a:pt x="1621" y="353"/>
                  </a:lnTo>
                  <a:lnTo>
                    <a:pt x="1621" y="353"/>
                  </a:lnTo>
                  <a:lnTo>
                    <a:pt x="1410" y="424"/>
                  </a:lnTo>
                  <a:lnTo>
                    <a:pt x="1198" y="565"/>
                  </a:lnTo>
                  <a:lnTo>
                    <a:pt x="987" y="847"/>
                  </a:lnTo>
                  <a:lnTo>
                    <a:pt x="776" y="1128"/>
                  </a:lnTo>
                  <a:lnTo>
                    <a:pt x="423" y="1763"/>
                  </a:lnTo>
                  <a:lnTo>
                    <a:pt x="141" y="2538"/>
                  </a:lnTo>
                  <a:lnTo>
                    <a:pt x="0" y="3313"/>
                  </a:lnTo>
                  <a:lnTo>
                    <a:pt x="0" y="4018"/>
                  </a:lnTo>
                  <a:lnTo>
                    <a:pt x="0" y="4371"/>
                  </a:lnTo>
                  <a:lnTo>
                    <a:pt x="71" y="4653"/>
                  </a:lnTo>
                  <a:lnTo>
                    <a:pt x="212" y="4864"/>
                  </a:lnTo>
                  <a:lnTo>
                    <a:pt x="353" y="5005"/>
                  </a:lnTo>
                  <a:lnTo>
                    <a:pt x="705" y="5146"/>
                  </a:lnTo>
                  <a:lnTo>
                    <a:pt x="987" y="5217"/>
                  </a:lnTo>
                  <a:lnTo>
                    <a:pt x="1269" y="5076"/>
                  </a:lnTo>
                  <a:lnTo>
                    <a:pt x="1551" y="4935"/>
                  </a:lnTo>
                  <a:lnTo>
                    <a:pt x="1833" y="4653"/>
                  </a:lnTo>
                  <a:lnTo>
                    <a:pt x="2044" y="4300"/>
                  </a:lnTo>
                  <a:lnTo>
                    <a:pt x="2326" y="3877"/>
                  </a:lnTo>
                  <a:lnTo>
                    <a:pt x="2467" y="3454"/>
                  </a:lnTo>
                  <a:lnTo>
                    <a:pt x="2608" y="2961"/>
                  </a:lnTo>
                  <a:lnTo>
                    <a:pt x="2749" y="2468"/>
                  </a:lnTo>
                  <a:lnTo>
                    <a:pt x="2749" y="1974"/>
                  </a:lnTo>
                  <a:lnTo>
                    <a:pt x="2749" y="1481"/>
                  </a:lnTo>
                  <a:lnTo>
                    <a:pt x="2679" y="1058"/>
                  </a:lnTo>
                  <a:lnTo>
                    <a:pt x="2538" y="635"/>
                  </a:lnTo>
                  <a:lnTo>
                    <a:pt x="2326" y="283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72" name="Google Shape;272;p5"/>
          <p:cNvSpPr txBox="1">
            <a:spLocks noGrp="1"/>
          </p:cNvSpPr>
          <p:nvPr>
            <p:ph type="sldNum" idx="12"/>
          </p:nvPr>
        </p:nvSpPr>
        <p:spPr>
          <a:xfrm>
            <a:off x="6417590" y="4749851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FC97-063F-44C9-A884-B0F87DEDDBB0}" type="datetimeFigureOut">
              <a:rPr lang="zh-TW" altLang="en-US" smtClean="0"/>
              <a:t>2020/12/1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EE3D-30DB-492C-B328-A0CE3D51AC1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152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1597824"/>
            <a:ext cx="58293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FC97-063F-44C9-A884-B0F87DEDDBB0}" type="datetimeFigureOut">
              <a:rPr lang="zh-TW" altLang="en-US" smtClean="0"/>
              <a:t>2020/12/1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EE3D-30DB-492C-B328-A0CE3D51AC1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4321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731" y="586975"/>
            <a:ext cx="4507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731" y="1504950"/>
            <a:ext cx="4507200" cy="30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BDCC64"/>
              </a:buClr>
              <a:buSzPts val="1400"/>
              <a:buFont typeface="Neuton"/>
              <a:buChar char="✢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417590" y="4749851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97BFAC"/>
                </a:solidFill>
                <a:latin typeface="Neuton"/>
                <a:ea typeface="Neuton"/>
                <a:cs typeface="Neuton"/>
                <a:sym typeface="Neuton"/>
              </a:defRPr>
            </a:lvl1pPr>
            <a:lvl2pPr lvl="1" algn="r">
              <a:buNone/>
              <a:defRPr sz="1200">
                <a:solidFill>
                  <a:srgbClr val="97BFAC"/>
                </a:solidFill>
                <a:latin typeface="Neuton"/>
                <a:ea typeface="Neuton"/>
                <a:cs typeface="Neuton"/>
                <a:sym typeface="Neuton"/>
              </a:defRPr>
            </a:lvl2pPr>
            <a:lvl3pPr lvl="2" algn="r">
              <a:buNone/>
              <a:defRPr sz="1200">
                <a:solidFill>
                  <a:srgbClr val="97BFAC"/>
                </a:solidFill>
                <a:latin typeface="Neuton"/>
                <a:ea typeface="Neuton"/>
                <a:cs typeface="Neuton"/>
                <a:sym typeface="Neuton"/>
              </a:defRPr>
            </a:lvl3pPr>
            <a:lvl4pPr lvl="3" algn="r">
              <a:buNone/>
              <a:defRPr sz="1200">
                <a:solidFill>
                  <a:srgbClr val="97BFAC"/>
                </a:solidFill>
                <a:latin typeface="Neuton"/>
                <a:ea typeface="Neuton"/>
                <a:cs typeface="Neuton"/>
                <a:sym typeface="Neuton"/>
              </a:defRPr>
            </a:lvl4pPr>
            <a:lvl5pPr lvl="4" algn="r">
              <a:buNone/>
              <a:defRPr sz="1200">
                <a:solidFill>
                  <a:srgbClr val="97BFAC"/>
                </a:solidFill>
                <a:latin typeface="Neuton"/>
                <a:ea typeface="Neuton"/>
                <a:cs typeface="Neuton"/>
                <a:sym typeface="Neuton"/>
              </a:defRPr>
            </a:lvl5pPr>
            <a:lvl6pPr lvl="5" algn="r">
              <a:buNone/>
              <a:defRPr sz="1200">
                <a:solidFill>
                  <a:srgbClr val="97BFAC"/>
                </a:solidFill>
                <a:latin typeface="Neuton"/>
                <a:ea typeface="Neuton"/>
                <a:cs typeface="Neuton"/>
                <a:sym typeface="Neuton"/>
              </a:defRPr>
            </a:lvl6pPr>
            <a:lvl7pPr lvl="6" algn="r">
              <a:buNone/>
              <a:defRPr sz="1200">
                <a:solidFill>
                  <a:srgbClr val="97BFAC"/>
                </a:solidFill>
                <a:latin typeface="Neuton"/>
                <a:ea typeface="Neuton"/>
                <a:cs typeface="Neuton"/>
                <a:sym typeface="Neuton"/>
              </a:defRPr>
            </a:lvl7pPr>
            <a:lvl8pPr lvl="7" algn="r">
              <a:buNone/>
              <a:defRPr sz="1200">
                <a:solidFill>
                  <a:srgbClr val="97BFAC"/>
                </a:solidFill>
                <a:latin typeface="Neuton"/>
                <a:ea typeface="Neuton"/>
                <a:cs typeface="Neuton"/>
                <a:sym typeface="Neuton"/>
              </a:defRPr>
            </a:lvl8pPr>
            <a:lvl9pPr lvl="8" algn="r">
              <a:buNone/>
              <a:defRPr sz="1200">
                <a:solidFill>
                  <a:srgbClr val="97BFAC"/>
                </a:solidFill>
                <a:latin typeface="Neuton"/>
                <a:ea typeface="Neuton"/>
                <a:cs typeface="Neuton"/>
                <a:sym typeface="Neuto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60" r:id="rId3"/>
    <p:sldLayoutId id="2147483661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330024" y="2639151"/>
            <a:ext cx="3672408" cy="1314450"/>
          </a:xfrm>
        </p:spPr>
        <p:txBody>
          <a:bodyPr/>
          <a:lstStyle/>
          <a:p>
            <a:r>
              <a:rPr lang="zh-TW" altLang="en-US" b="1" dirty="0">
                <a:solidFill>
                  <a:schemeClr val="tx1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古斯塔夫</a:t>
            </a:r>
            <a:r>
              <a:rPr lang="en-US" altLang="zh-TW" b="1" dirty="0">
                <a:solidFill>
                  <a:schemeClr val="tx1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·</a:t>
            </a:r>
            <a:r>
              <a:rPr lang="zh-TW" altLang="en-US" b="1" dirty="0">
                <a:solidFill>
                  <a:schemeClr val="tx1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克林</a:t>
            </a:r>
            <a:r>
              <a:rPr lang="zh-TW" altLang="en-US" b="1" dirty="0" smtClean="0">
                <a:solidFill>
                  <a:schemeClr val="tx1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姆</a:t>
            </a:r>
            <a:endParaRPr lang="en-US" altLang="zh-TW" b="1" dirty="0" smtClean="0">
              <a:solidFill>
                <a:schemeClr val="tx1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r>
              <a:rPr lang="zh-TW" altLang="en-US" dirty="0" smtClean="0">
                <a:solidFill>
                  <a:schemeClr val="tx1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（</a:t>
            </a:r>
            <a:r>
              <a:rPr lang="en-US" altLang="zh-TW" dirty="0" smtClean="0">
                <a:solidFill>
                  <a:schemeClr val="tx1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Gustav Klimt)</a:t>
            </a:r>
            <a:endParaRPr lang="zh-TW" altLang="en-US" dirty="0">
              <a:solidFill>
                <a:schemeClr val="tx1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05" y="247338"/>
            <a:ext cx="3775133" cy="461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9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1731" y="0"/>
            <a:ext cx="4507200" cy="857400"/>
          </a:xfrm>
        </p:spPr>
        <p:txBody>
          <a:bodyPr/>
          <a:lstStyle/>
          <a:p>
            <a:r>
              <a:rPr lang="zh-TW" altLang="en-US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奧地利美術館</a:t>
            </a:r>
            <a:endParaRPr lang="zh-TW" altLang="en-US" b="1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857400"/>
            <a:ext cx="6734755" cy="2364113"/>
          </a:xfrm>
        </p:spPr>
        <p:txBody>
          <a:bodyPr/>
          <a:lstStyle/>
          <a:p>
            <a:r>
              <a:rPr lang="zh-TW" altLang="en-US" sz="2200" dirty="0"/>
              <a:t>收藏的藝術品，包括從中世紀和巴洛克直到</a:t>
            </a:r>
            <a:r>
              <a:rPr lang="en-US" altLang="zh-TW" sz="2200" dirty="0"/>
              <a:t>21</a:t>
            </a:r>
            <a:r>
              <a:rPr lang="zh-TW" altLang="en-US" sz="2200" dirty="0"/>
              <a:t>世紀的傑作，重點是</a:t>
            </a:r>
            <a:r>
              <a:rPr lang="en-US" altLang="zh-TW" sz="2200" dirty="0"/>
              <a:t>19</a:t>
            </a:r>
            <a:r>
              <a:rPr lang="zh-TW" altLang="en-US" sz="2200" dirty="0"/>
              <a:t>世紀末和新藝術運動期間的奧地利畫家。</a:t>
            </a:r>
          </a:p>
          <a:p>
            <a:r>
              <a:rPr lang="zh-TW" altLang="en-US" sz="2200" dirty="0" smtClean="0"/>
              <a:t>收藏最豐富的克林姆作品</a:t>
            </a:r>
            <a:endParaRPr lang="en-US" altLang="zh-TW" sz="2200" dirty="0" smtClean="0"/>
          </a:p>
          <a:p>
            <a:r>
              <a:rPr lang="zh-TW" altLang="en-US" sz="2200" dirty="0" smtClean="0"/>
              <a:t>鎮館之寶克</a:t>
            </a:r>
            <a:r>
              <a:rPr lang="zh-TW" altLang="en-US" sz="2200" dirty="0"/>
              <a:t>林</a:t>
            </a:r>
            <a:r>
              <a:rPr lang="zh-TW" altLang="en-US" sz="2200" dirty="0" smtClean="0"/>
              <a:t>姆</a:t>
            </a:r>
            <a:r>
              <a:rPr lang="en-US" altLang="zh-TW" sz="2200" dirty="0" smtClean="0"/>
              <a:t>&lt;</a:t>
            </a:r>
            <a:r>
              <a:rPr lang="zh-TW" altLang="en-US" sz="2200" dirty="0" smtClean="0"/>
              <a:t>吻</a:t>
            </a:r>
            <a:r>
              <a:rPr lang="en-US" altLang="zh-TW" sz="2200" dirty="0"/>
              <a:t>&gt;</a:t>
            </a:r>
            <a:endParaRPr lang="en-US" altLang="zh-TW" sz="22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EE3D-30DB-492C-B328-A0CE3D51AC1F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1026" name="Picture 2" descr="維也納] 美景宮Schloss Belvedere：必看奧地利國寶－克林姆的「吻」，美景宮門票/交通/開放時間整理@ Yuki's Lazy  Channel :: 痞客邦: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9"/>
          <a:stretch/>
        </p:blipFill>
        <p:spPr bwMode="auto">
          <a:xfrm>
            <a:off x="471731" y="3100836"/>
            <a:ext cx="3184855" cy="19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藝術解謎克林姆《吻》中的戀人身分？ - 非池中藝術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173" y="2703443"/>
            <a:ext cx="2340417" cy="231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65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74951" y="1776334"/>
            <a:ext cx="6858000" cy="1205366"/>
          </a:xfrm>
        </p:spPr>
        <p:txBody>
          <a:bodyPr/>
          <a:lstStyle/>
          <a:p>
            <a:pPr marL="38100" indent="0">
              <a:buNone/>
            </a:pPr>
            <a:r>
              <a:rPr lang="zh-TW" altLang="en-US" sz="3600" b="1" i="0" dirty="0" smtClean="0">
                <a:solidFill>
                  <a:srgbClr val="00B0F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介紹作品</a:t>
            </a:r>
            <a:endParaRPr lang="en-US" altLang="zh-TW" sz="3600" b="1" i="0" dirty="0" smtClean="0">
              <a:solidFill>
                <a:srgbClr val="00B0F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marL="38100" indent="0">
              <a:buNone/>
            </a:pPr>
            <a:endParaRPr lang="zh-TW" altLang="en-US" sz="18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467EE3D-30DB-492C-B328-A0CE3D51AC1F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924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9147" y="180041"/>
            <a:ext cx="4507200" cy="857400"/>
          </a:xfrm>
        </p:spPr>
        <p:txBody>
          <a:bodyPr/>
          <a:lstStyle/>
          <a:p>
            <a:r>
              <a:rPr lang="zh-TW" altLang="en-US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作品特色</a:t>
            </a:r>
            <a:endParaRPr lang="zh-TW" altLang="en-US" b="1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03007" y="1206336"/>
            <a:ext cx="4204104" cy="3255600"/>
          </a:xfrm>
        </p:spPr>
        <p:txBody>
          <a:bodyPr/>
          <a:lstStyle/>
          <a:p>
            <a:r>
              <a:rPr lang="zh-TW" altLang="en-US" sz="2000" dirty="0"/>
              <a:t>特殊的象徵式裝飾花紋，主題常圍繞</a:t>
            </a:r>
            <a:r>
              <a:rPr lang="zh-TW" altLang="en-US" sz="2000" dirty="0" smtClean="0"/>
              <a:t>著「</a:t>
            </a:r>
            <a:r>
              <a:rPr lang="zh-TW" altLang="en-US" sz="2000" dirty="0"/>
              <a:t>愛」、「生」與「死」的輪迴，且畫中主角大多為女人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r>
              <a:rPr lang="zh-TW" altLang="en-US" sz="2000" dirty="0" smtClean="0"/>
              <a:t>以</a:t>
            </a:r>
            <a:r>
              <a:rPr lang="zh-TW" altLang="en-US" sz="2000" dirty="0"/>
              <a:t>彩色鑲嵌的手法製作而成，具有十分濃郁的裝飾性，並使用了金箔和銀箔，使壁畫顯得十分富麗堂皇。</a:t>
            </a:r>
          </a:p>
          <a:p>
            <a:r>
              <a:rPr lang="zh-TW" altLang="en-US" sz="2000" dirty="0"/>
              <a:t>結合多方文化特色圖騰，如埃及、拜占庭鑲嵌畫、東歐民族的裝飾、中國文化和日本浮世繪</a:t>
            </a:r>
            <a:r>
              <a:rPr lang="en-US" altLang="zh-TW" sz="2000" dirty="0"/>
              <a:t>..</a:t>
            </a:r>
            <a:r>
              <a:rPr lang="zh-TW" altLang="en-US" sz="2000" dirty="0"/>
              <a:t>等</a:t>
            </a:r>
            <a:br>
              <a:rPr lang="zh-TW" altLang="en-US" sz="2000" dirty="0"/>
            </a:br>
            <a:endParaRPr lang="zh-TW" altLang="en-US" sz="2000" dirty="0"/>
          </a:p>
          <a:p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6" t="39996" r="21898" b="17828"/>
          <a:stretch/>
        </p:blipFill>
        <p:spPr>
          <a:xfrm rot="5400000">
            <a:off x="3666893" y="2152822"/>
            <a:ext cx="3874960" cy="162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5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95273" y="647550"/>
            <a:ext cx="3365292" cy="857400"/>
          </a:xfrm>
        </p:spPr>
        <p:txBody>
          <a:bodyPr/>
          <a:lstStyle/>
          <a:p>
            <a:r>
              <a:rPr lang="en-US" altLang="zh-TW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《</a:t>
            </a:r>
            <a:r>
              <a:rPr lang="zh-TW" altLang="en-US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滿足</a:t>
            </a:r>
            <a:r>
              <a:rPr lang="en-US" altLang="zh-TW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》</a:t>
            </a:r>
            <a:endParaRPr lang="zh-TW" altLang="en-US" b="1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87466" y="1504950"/>
            <a:ext cx="3670533" cy="3080700"/>
          </a:xfrm>
        </p:spPr>
        <p:txBody>
          <a:bodyPr/>
          <a:lstStyle/>
          <a:p>
            <a:r>
              <a:rPr lang="zh-TW" altLang="en-US" dirty="0" smtClean="0"/>
              <a:t>吻</a:t>
            </a:r>
            <a:r>
              <a:rPr lang="zh-TW" altLang="en-US" dirty="0"/>
              <a:t>的前身</a:t>
            </a:r>
            <a:r>
              <a:rPr lang="zh-TW" altLang="en-US" dirty="0" smtClean="0"/>
              <a:t>作品。</a:t>
            </a:r>
            <a:r>
              <a:rPr lang="zh-TW" altLang="en-US" dirty="0"/>
              <a:t>這是畫家為比利時布魯塞爾的斯托克萊宮繪製的壁畫局部。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EE3D-30DB-492C-B328-A0CE3D51AC1F}" type="slidenum">
              <a:rPr lang="zh-TW" altLang="en-US" smtClean="0"/>
              <a:t>13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94" y="90657"/>
            <a:ext cx="2977079" cy="489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7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11789" y="-74867"/>
            <a:ext cx="6009600" cy="857400"/>
          </a:xfrm>
        </p:spPr>
        <p:txBody>
          <a:bodyPr/>
          <a:lstStyle/>
          <a:p>
            <a:r>
              <a:rPr lang="en-US" altLang="zh-TW" sz="32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《</a:t>
            </a:r>
            <a:r>
              <a:rPr lang="zh-TW" altLang="en-US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吻</a:t>
            </a:r>
            <a:r>
              <a:rPr lang="en-US" altLang="zh-TW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》</a:t>
            </a:r>
            <a:r>
              <a:rPr lang="en-US" altLang="zh-TW" sz="1400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1908</a:t>
            </a:r>
            <a:endParaRPr lang="zh-TW" altLang="en-US" sz="1400" b="1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0" y="655201"/>
            <a:ext cx="3956690" cy="4332482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3899333" y="353833"/>
            <a:ext cx="2861231" cy="5040148"/>
          </a:xfrm>
        </p:spPr>
        <p:txBody>
          <a:bodyPr/>
          <a:lstStyle/>
          <a:p>
            <a:r>
              <a:rPr lang="zh-TW" altLang="en-US" sz="2000" dirty="0"/>
              <a:t>通過</a:t>
            </a:r>
            <a:r>
              <a:rPr lang="en-US" altLang="zh-TW" sz="2000" dirty="0"/>
              <a:t>《</a:t>
            </a:r>
            <a:r>
              <a:rPr lang="zh-TW" altLang="en-US" sz="2000" dirty="0"/>
              <a:t>吻</a:t>
            </a:r>
            <a:r>
              <a:rPr lang="en-US" altLang="zh-TW" sz="2000" dirty="0"/>
              <a:t>》</a:t>
            </a:r>
            <a:r>
              <a:rPr lang="zh-TW" altLang="en-US" sz="2000" dirty="0"/>
              <a:t>的情節表現愛的崇高與幸福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endParaRPr lang="en-US" altLang="zh-TW" sz="800" dirty="0" smtClean="0"/>
          </a:p>
          <a:p>
            <a:r>
              <a:rPr lang="zh-TW" altLang="en-US" sz="2000" dirty="0"/>
              <a:t>男人身上的</a:t>
            </a:r>
            <a:r>
              <a:rPr lang="zh-TW" altLang="en-US" sz="2000" dirty="0" smtClean="0"/>
              <a:t>裝飾是</a:t>
            </a:r>
            <a:r>
              <a:rPr lang="zh-TW" altLang="en-US" sz="2000" dirty="0"/>
              <a:t>方正色塊，由黑白黃三色方塊構成，象徵了</a:t>
            </a:r>
            <a:r>
              <a:rPr lang="zh-TW" altLang="en-US" sz="2000" dirty="0" smtClean="0"/>
              <a:t>男人堅強</a:t>
            </a:r>
            <a:r>
              <a:rPr lang="zh-TW" altLang="en-US" sz="2000" dirty="0"/>
              <a:t>的特質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endParaRPr lang="en-US" altLang="zh-TW" sz="800" dirty="0" smtClean="0"/>
          </a:p>
          <a:p>
            <a:r>
              <a:rPr lang="zh-TW" altLang="en-US" sz="2000" dirty="0"/>
              <a:t>女人身上是感性的圓形圖案與流動的線條，代表了女性</a:t>
            </a:r>
            <a:r>
              <a:rPr lang="zh-TW" altLang="en-US" sz="2000" dirty="0" smtClean="0"/>
              <a:t>的溫柔。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5530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7685" y="233635"/>
            <a:ext cx="4507200" cy="857400"/>
          </a:xfrm>
        </p:spPr>
        <p:txBody>
          <a:bodyPr/>
          <a:lstStyle/>
          <a:p>
            <a:r>
              <a:rPr lang="zh-TW" altLang="en-US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死亡與生存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53968" y="1023336"/>
            <a:ext cx="2715253" cy="3080700"/>
          </a:xfrm>
        </p:spPr>
        <p:txBody>
          <a:bodyPr/>
          <a:lstStyle/>
          <a:p>
            <a:r>
              <a:rPr lang="zh-TW" altLang="en-US" dirty="0" smtClean="0"/>
              <a:t>展示</a:t>
            </a:r>
            <a:r>
              <a:rPr lang="zh-TW" altLang="en-US" dirty="0"/>
              <a:t>一種寓意</a:t>
            </a:r>
            <a:r>
              <a:rPr lang="en-US" altLang="zh-TW" dirty="0"/>
              <a:t>.</a:t>
            </a:r>
            <a:r>
              <a:rPr lang="zh-TW" altLang="en-US" dirty="0"/>
              <a:t>說明人生的短暫。從生長、發育、求愛到</a:t>
            </a:r>
            <a:r>
              <a:rPr lang="zh-TW" altLang="en-US" dirty="0" smtClean="0"/>
              <a:t>衰亡。</a:t>
            </a:r>
            <a:r>
              <a:rPr lang="zh-TW" altLang="en-US" dirty="0"/>
              <a:t>畫上的裝飾性形象</a:t>
            </a:r>
            <a:r>
              <a:rPr lang="en-US" altLang="zh-TW" dirty="0"/>
              <a:t>.</a:t>
            </a:r>
            <a:r>
              <a:rPr lang="zh-TW" altLang="en-US" dirty="0"/>
              <a:t>意味著宇宙和人生是一種物質的迴圈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EE3D-30DB-492C-B328-A0CE3D51AC1F}" type="slidenum">
              <a:rPr lang="zh-TW" altLang="en-US" smtClean="0"/>
              <a:t>15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6859" b="6899"/>
          <a:stretch/>
        </p:blipFill>
        <p:spPr>
          <a:xfrm>
            <a:off x="2608819" y="1240073"/>
            <a:ext cx="3990718" cy="34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0" y="572494"/>
            <a:ext cx="3958660" cy="4499317"/>
          </a:xfrm>
          <a:prstGeom prst="rect">
            <a:avLst/>
          </a:prstGeom>
        </p:spPr>
      </p:pic>
      <p:sp>
        <p:nvSpPr>
          <p:cNvPr id="7" name="文字版面配置區 4"/>
          <p:cNvSpPr txBox="1">
            <a:spLocks/>
          </p:cNvSpPr>
          <p:nvPr/>
        </p:nvSpPr>
        <p:spPr>
          <a:xfrm>
            <a:off x="3845437" y="460067"/>
            <a:ext cx="2952602" cy="2368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CC64"/>
              </a:buClr>
              <a:buSzPts val="1400"/>
              <a:buFont typeface="Neuton"/>
              <a:buChar char="✢"/>
              <a:defRPr sz="2400" b="0" i="0" u="none" strike="noStrike" cap="none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 b="0" i="0" u="none" strike="noStrike" cap="none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 b="0" i="0" u="none" strike="noStrike" cap="none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 b="0" i="0" u="none" strike="noStrike" cap="none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 b="0" i="0" u="none" strike="noStrike" cap="none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 b="0" i="0" u="none" strike="noStrike" cap="none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 b="0" i="0" u="none" strike="noStrike" cap="none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 b="0" i="0" u="none" strike="noStrike" cap="none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 b="0" i="0" u="none" strike="noStrike" cap="none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9pPr>
          </a:lstStyle>
          <a:p>
            <a:r>
              <a:rPr lang="zh-TW" altLang="en-US" sz="1800" dirty="0" smtClean="0">
                <a:latin typeface="+mn-ea"/>
                <a:ea typeface="+mn-ea"/>
              </a:rPr>
              <a:t>為配合</a:t>
            </a:r>
            <a:r>
              <a:rPr lang="zh-TW" altLang="en-US" sz="1800" dirty="0"/>
              <a:t>艾黛爾</a:t>
            </a:r>
            <a:r>
              <a:rPr lang="zh-TW" altLang="en-US" sz="1800" dirty="0" smtClean="0">
                <a:latin typeface="+mn-ea"/>
                <a:ea typeface="+mn-ea"/>
              </a:rPr>
              <a:t>的</a:t>
            </a:r>
            <a:r>
              <a:rPr lang="zh-TW" altLang="en-US" sz="1800" dirty="0">
                <a:latin typeface="+mn-ea"/>
                <a:ea typeface="+mn-ea"/>
              </a:rPr>
              <a:t>華貴形象，</a:t>
            </a:r>
            <a:r>
              <a:rPr lang="zh-TW" altLang="en-US" sz="1800" dirty="0" smtClean="0">
                <a:latin typeface="+mn-ea"/>
                <a:ea typeface="+mn-ea"/>
              </a:rPr>
              <a:t>克林姆特別</a:t>
            </a:r>
            <a:r>
              <a:rPr lang="zh-TW" altLang="en-US" sz="1800" dirty="0">
                <a:latin typeface="+mn-ea"/>
                <a:ea typeface="+mn-ea"/>
              </a:rPr>
              <a:t>在背景和襯裙上用燦爛的金色。花費了足足</a:t>
            </a:r>
            <a:r>
              <a:rPr lang="en-US" altLang="zh-TW" sz="1800" dirty="0">
                <a:latin typeface="+mn-ea"/>
                <a:ea typeface="+mn-ea"/>
              </a:rPr>
              <a:t>3</a:t>
            </a:r>
            <a:r>
              <a:rPr lang="zh-TW" altLang="en-US" sz="1800" dirty="0">
                <a:latin typeface="+mn-ea"/>
                <a:ea typeface="+mn-ea"/>
              </a:rPr>
              <a:t>年之久才完成畫作，被</a:t>
            </a:r>
            <a:r>
              <a:rPr lang="zh-TW" altLang="en-US" sz="1800" dirty="0" smtClean="0">
                <a:latin typeface="+mn-ea"/>
                <a:ea typeface="+mn-ea"/>
              </a:rPr>
              <a:t>視為</a:t>
            </a:r>
            <a:endParaRPr lang="en-US" altLang="zh-TW" sz="1800" dirty="0" smtClean="0">
              <a:latin typeface="+mn-ea"/>
              <a:ea typeface="+mn-ea"/>
            </a:endParaRPr>
          </a:p>
          <a:p>
            <a:pPr marL="139700" indent="0">
              <a:buNone/>
            </a:pPr>
            <a:r>
              <a:rPr lang="zh-TW" altLang="en-US" sz="1800" dirty="0" smtClean="0">
                <a:latin typeface="+mn-ea"/>
              </a:rPr>
              <a:t>     「</a:t>
            </a:r>
            <a:r>
              <a:rPr lang="zh-TW" altLang="en-US" sz="1800" dirty="0">
                <a:latin typeface="+mn-ea"/>
              </a:rPr>
              <a:t>奧地利的蒙娜麗莎</a:t>
            </a:r>
            <a:r>
              <a:rPr lang="zh-TW" altLang="en-US" sz="1800" dirty="0" smtClean="0">
                <a:latin typeface="+mn-ea"/>
              </a:rPr>
              <a:t>」   </a:t>
            </a:r>
            <a:r>
              <a:rPr lang="en-US" altLang="zh-TW" sz="1800" dirty="0">
                <a:latin typeface="+mn-ea"/>
              </a:rPr>
              <a:t> </a:t>
            </a:r>
            <a:r>
              <a:rPr lang="en-US" altLang="zh-TW" sz="1800" dirty="0" smtClean="0">
                <a:latin typeface="+mn-ea"/>
              </a:rPr>
              <a:t>     </a:t>
            </a:r>
            <a:r>
              <a:rPr lang="zh-TW" altLang="en-US" sz="1800" dirty="0" smtClean="0">
                <a:latin typeface="+mn-ea"/>
              </a:rPr>
              <a:t>         </a:t>
            </a:r>
            <a:endParaRPr lang="en-US" altLang="zh-TW" sz="1800" dirty="0" smtClean="0">
              <a:latin typeface="+mn-ea"/>
            </a:endParaRPr>
          </a:p>
          <a:p>
            <a:pPr marL="139700" indent="0">
              <a:buNone/>
            </a:pPr>
            <a:r>
              <a:rPr lang="zh-TW" altLang="en-US" sz="1800" dirty="0">
                <a:latin typeface="+mn-ea"/>
              </a:rPr>
              <a:t> </a:t>
            </a:r>
            <a:r>
              <a:rPr lang="zh-TW" altLang="en-US" sz="1800" dirty="0" smtClean="0">
                <a:latin typeface="+mn-ea"/>
              </a:rPr>
              <a:t>    「金色蒙娜麗莎」</a:t>
            </a:r>
            <a:r>
              <a:rPr lang="zh-TW" altLang="en-US" sz="1800" dirty="0" smtClean="0">
                <a:latin typeface="+mn-ea"/>
                <a:ea typeface="+mn-ea"/>
              </a:rPr>
              <a:t>。</a:t>
            </a:r>
            <a:r>
              <a:rPr lang="zh-TW" altLang="en-US" sz="1800" dirty="0" smtClean="0"/>
              <a:t> </a:t>
            </a:r>
            <a:endParaRPr lang="en-US" altLang="zh-TW" sz="1800" b="1" dirty="0" smtClean="0">
              <a:solidFill>
                <a:srgbClr val="00B0F0"/>
              </a:solidFill>
            </a:endParaRPr>
          </a:p>
          <a:p>
            <a:pPr marL="38100" indent="0">
              <a:buFont typeface="Neuton"/>
              <a:buNone/>
            </a:pPr>
            <a:endParaRPr lang="zh-TW" altLang="en-US" sz="1800" dirty="0"/>
          </a:p>
        </p:txBody>
      </p:sp>
      <p:sp>
        <p:nvSpPr>
          <p:cNvPr id="8" name="文字版面配置區 4"/>
          <p:cNvSpPr txBox="1">
            <a:spLocks/>
          </p:cNvSpPr>
          <p:nvPr/>
        </p:nvSpPr>
        <p:spPr>
          <a:xfrm>
            <a:off x="3845437" y="2580860"/>
            <a:ext cx="2952602" cy="256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CC64"/>
              </a:buClr>
              <a:buSzPts val="1400"/>
              <a:buFont typeface="Neuton"/>
              <a:buChar char="✢"/>
              <a:defRPr sz="2400" b="0" i="0" u="none" strike="noStrike" cap="none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 b="0" i="0" u="none" strike="noStrike" cap="none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 b="0" i="0" u="none" strike="noStrike" cap="none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 b="0" i="0" u="none" strike="noStrike" cap="none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 b="0" i="0" u="none" strike="noStrike" cap="none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 b="0" i="0" u="none" strike="noStrike" cap="none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 b="0" i="0" u="none" strike="noStrike" cap="none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 b="0" i="0" u="none" strike="noStrike" cap="none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 b="0" i="0" u="none" strike="noStrike" cap="none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9pPr>
          </a:lstStyle>
          <a:p>
            <a:r>
              <a:rPr lang="en-US" altLang="zh-TW" sz="1800" dirty="0" smtClean="0">
                <a:latin typeface="+mn-ea"/>
                <a:ea typeface="+mn-ea"/>
              </a:rPr>
              <a:t>2006</a:t>
            </a:r>
            <a:r>
              <a:rPr lang="zh-TW" altLang="en-US" sz="1800" dirty="0">
                <a:latin typeface="+mn-ea"/>
                <a:ea typeface="+mn-ea"/>
              </a:rPr>
              <a:t>年</a:t>
            </a:r>
            <a:r>
              <a:rPr lang="en-US" altLang="zh-TW" sz="1800" dirty="0">
                <a:latin typeface="+mn-ea"/>
                <a:ea typeface="+mn-ea"/>
              </a:rPr>
              <a:t>6</a:t>
            </a:r>
            <a:r>
              <a:rPr lang="zh-TW" altLang="en-US" sz="1800" dirty="0">
                <a:latin typeface="+mn-ea"/>
                <a:ea typeface="+mn-ea"/>
              </a:rPr>
              <a:t>月，這幅作品以</a:t>
            </a:r>
            <a:r>
              <a:rPr lang="en-US" altLang="zh-TW" sz="1800" dirty="0">
                <a:latin typeface="+mn-ea"/>
                <a:ea typeface="+mn-ea"/>
              </a:rPr>
              <a:t>1</a:t>
            </a:r>
            <a:r>
              <a:rPr lang="zh-TW" altLang="en-US" sz="1800" dirty="0">
                <a:latin typeface="+mn-ea"/>
                <a:ea typeface="+mn-ea"/>
              </a:rPr>
              <a:t>億</a:t>
            </a:r>
            <a:r>
              <a:rPr lang="en-US" altLang="zh-TW" sz="1800" dirty="0">
                <a:latin typeface="+mn-ea"/>
                <a:ea typeface="+mn-ea"/>
              </a:rPr>
              <a:t>3500</a:t>
            </a:r>
            <a:r>
              <a:rPr lang="zh-TW" altLang="en-US" sz="1800" dirty="0">
                <a:latin typeface="+mn-ea"/>
                <a:ea typeface="+mn-ea"/>
              </a:rPr>
              <a:t>萬美元天價被羅納德</a:t>
            </a:r>
            <a:r>
              <a:rPr lang="en-US" altLang="zh-TW" sz="1800" dirty="0">
                <a:latin typeface="+mn-ea"/>
                <a:ea typeface="+mn-ea"/>
              </a:rPr>
              <a:t>·</a:t>
            </a:r>
            <a:r>
              <a:rPr lang="zh-TW" altLang="en-US" sz="1800" dirty="0">
                <a:latin typeface="+mn-ea"/>
                <a:ea typeface="+mn-ea"/>
              </a:rPr>
              <a:t>勞德標</a:t>
            </a:r>
            <a:r>
              <a:rPr lang="zh-TW" altLang="en-US" sz="1800" dirty="0" smtClean="0">
                <a:latin typeface="+mn-ea"/>
                <a:ea typeface="+mn-ea"/>
              </a:rPr>
              <a:t>走</a:t>
            </a:r>
            <a:endParaRPr lang="en-US" altLang="zh-TW" sz="1800" dirty="0" smtClean="0">
              <a:latin typeface="+mn-ea"/>
              <a:ea typeface="+mn-ea"/>
            </a:endParaRPr>
          </a:p>
          <a:p>
            <a:endParaRPr lang="zh-TW" altLang="en-US" sz="800" dirty="0">
              <a:latin typeface="+mn-ea"/>
              <a:ea typeface="+mn-ea"/>
            </a:endParaRPr>
          </a:p>
          <a:p>
            <a:r>
              <a:rPr lang="zh-TW" altLang="en-US" sz="1800" dirty="0" smtClean="0">
                <a:latin typeface="+mn-ea"/>
                <a:ea typeface="+mn-ea"/>
              </a:rPr>
              <a:t>電影</a:t>
            </a:r>
            <a:r>
              <a:rPr lang="en-US" altLang="zh-TW" sz="1800" dirty="0" smtClean="0">
                <a:latin typeface="+mn-ea"/>
                <a:ea typeface="+mn-ea"/>
              </a:rPr>
              <a:t>《</a:t>
            </a:r>
            <a:r>
              <a:rPr lang="zh-TW" altLang="en-US" sz="1800" dirty="0">
                <a:latin typeface="+mn-ea"/>
                <a:ea typeface="+mn-ea"/>
              </a:rPr>
              <a:t>名畫的控訴</a:t>
            </a:r>
            <a:r>
              <a:rPr lang="en-US" altLang="zh-TW" sz="1800" dirty="0" smtClean="0">
                <a:latin typeface="+mn-ea"/>
                <a:ea typeface="+mn-ea"/>
              </a:rPr>
              <a:t>》</a:t>
            </a:r>
            <a:r>
              <a:rPr lang="zh-TW" altLang="en-US" sz="1800" dirty="0" smtClean="0">
                <a:latin typeface="+mn-ea"/>
                <a:ea typeface="+mn-ea"/>
              </a:rPr>
              <a:t>（</a:t>
            </a:r>
            <a:r>
              <a:rPr lang="en-US" altLang="zh-TW" sz="1800" dirty="0" smtClean="0">
                <a:latin typeface="+mn-ea"/>
                <a:ea typeface="+mn-ea"/>
              </a:rPr>
              <a:t>Woman </a:t>
            </a:r>
            <a:r>
              <a:rPr lang="en-US" altLang="zh-TW" sz="1800" dirty="0">
                <a:latin typeface="+mn-ea"/>
                <a:ea typeface="+mn-ea"/>
              </a:rPr>
              <a:t>in Gold</a:t>
            </a:r>
            <a:r>
              <a:rPr lang="zh-TW" altLang="en-US" sz="1800" dirty="0" smtClean="0">
                <a:latin typeface="+mn-ea"/>
                <a:ea typeface="+mn-ea"/>
              </a:rPr>
              <a:t>）</a:t>
            </a:r>
            <a:r>
              <a:rPr lang="en-US" altLang="zh-TW" sz="1800" dirty="0">
                <a:latin typeface="+mn-ea"/>
                <a:ea typeface="+mn-ea"/>
              </a:rPr>
              <a:t> </a:t>
            </a:r>
            <a:r>
              <a:rPr lang="en-US" altLang="zh-TW" sz="1200" dirty="0">
                <a:latin typeface="+mn-ea"/>
                <a:ea typeface="+mn-ea"/>
              </a:rPr>
              <a:t>https://www.youtube.com/watch?v=e_b2yu2ynNQ</a:t>
            </a:r>
            <a:endParaRPr lang="zh-TW" altLang="en-US" sz="1200" dirty="0">
              <a:latin typeface="+mn-ea"/>
              <a:ea typeface="+mn-ea"/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-96589" y="-271232"/>
            <a:ext cx="6009600" cy="857400"/>
          </a:xfrm>
        </p:spPr>
        <p:txBody>
          <a:bodyPr/>
          <a:lstStyle/>
          <a:p>
            <a:r>
              <a:rPr lang="en-US" altLang="zh-TW" sz="2400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《</a:t>
            </a:r>
            <a:r>
              <a:rPr lang="zh-TW" altLang="en-US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艾黛爾</a:t>
            </a:r>
            <a:r>
              <a:rPr lang="en-US" altLang="zh-TW" sz="2400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·</a:t>
            </a:r>
            <a:r>
              <a:rPr lang="zh-TW" altLang="en-US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布洛赫</a:t>
            </a:r>
            <a:r>
              <a:rPr lang="en-US" altLang="zh-TW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-</a:t>
            </a:r>
            <a:r>
              <a:rPr lang="zh-TW" altLang="en-US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鮑爾肖像一號 </a:t>
            </a:r>
            <a:r>
              <a:rPr lang="en-US" altLang="zh-TW" sz="2400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》</a:t>
            </a:r>
            <a:r>
              <a:rPr lang="en-US" altLang="zh-TW" sz="1400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1907</a:t>
            </a:r>
            <a:endParaRPr lang="zh-TW" altLang="en-US" sz="1400" b="1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594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06736" y="526297"/>
            <a:ext cx="3548091" cy="1061098"/>
          </a:xfrm>
        </p:spPr>
        <p:txBody>
          <a:bodyPr/>
          <a:lstStyle/>
          <a:p>
            <a:r>
              <a:rPr lang="en-US" altLang="zh-TW" sz="3200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《</a:t>
            </a:r>
            <a:r>
              <a:rPr lang="zh-TW" altLang="en-US" sz="32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艾黛爾</a:t>
            </a:r>
            <a:r>
              <a:rPr lang="en-US" altLang="zh-TW" sz="3200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·</a:t>
            </a:r>
            <a:r>
              <a:rPr lang="zh-TW" altLang="en-US" sz="32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布洛赫</a:t>
            </a:r>
            <a:r>
              <a:rPr lang="en-US" altLang="zh-TW" sz="32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-</a:t>
            </a:r>
            <a:r>
              <a:rPr lang="zh-TW" altLang="en-US" sz="32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鮑爾</a:t>
            </a:r>
            <a:r>
              <a:rPr lang="zh-TW" altLang="en-US" sz="3200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肖像</a:t>
            </a:r>
            <a:r>
              <a:rPr lang="zh-TW" altLang="en-US" sz="32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二</a:t>
            </a:r>
            <a:r>
              <a:rPr lang="zh-TW" altLang="en-US" sz="3200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號 </a:t>
            </a:r>
            <a:r>
              <a:rPr lang="en-US" altLang="zh-TW" sz="3200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》</a:t>
            </a:r>
            <a:r>
              <a:rPr lang="en-US" altLang="zh-TW" sz="1800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1912</a:t>
            </a:r>
            <a:endParaRPr lang="zh-TW" altLang="en-US" sz="18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43522" y="1504950"/>
            <a:ext cx="3399183" cy="3080700"/>
          </a:xfrm>
        </p:spPr>
        <p:txBody>
          <a:bodyPr/>
          <a:lstStyle/>
          <a:p>
            <a:r>
              <a:rPr lang="en-US" altLang="zh-TW" dirty="0" smtClean="0"/>
              <a:t>2017</a:t>
            </a:r>
            <a:r>
              <a:rPr lang="zh-TW" altLang="en-US" dirty="0" smtClean="0"/>
              <a:t>年被</a:t>
            </a:r>
            <a:r>
              <a:rPr lang="zh-TW" altLang="en-US" dirty="0"/>
              <a:t>中國買家以</a:t>
            </a:r>
            <a:r>
              <a:rPr lang="en-US" altLang="zh-TW" dirty="0"/>
              <a:t>1.5</a:t>
            </a:r>
            <a:r>
              <a:rPr lang="zh-TW" altLang="en-US" dirty="0"/>
              <a:t>億美元買下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EE3D-30DB-492C-B328-A0CE3D51AC1F}" type="slidenum">
              <a:rPr lang="zh-TW" altLang="en-US" smtClean="0"/>
              <a:t>17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3" y="233806"/>
            <a:ext cx="3063613" cy="47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8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6829115" cy="857400"/>
          </a:xfrm>
        </p:spPr>
        <p:txBody>
          <a:bodyPr/>
          <a:lstStyle/>
          <a:p>
            <a:r>
              <a:rPr lang="en-US" altLang="zh-TW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《</a:t>
            </a:r>
            <a:r>
              <a:rPr lang="zh-TW" altLang="en-US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佛烈德瑞克 瑪麗亞畢爾的</a:t>
            </a:r>
            <a:r>
              <a:rPr lang="zh-TW" altLang="en-US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畫像</a:t>
            </a:r>
            <a:r>
              <a:rPr lang="en-US" altLang="zh-TW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》</a:t>
            </a:r>
            <a:r>
              <a:rPr lang="en-US" altLang="zh-TW" sz="1600" dirty="0" smtClean="0"/>
              <a:t>1916</a:t>
            </a:r>
            <a:endParaRPr lang="zh-TW" altLang="en-US" sz="1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62464" y="710471"/>
            <a:ext cx="3666651" cy="4432979"/>
          </a:xfrm>
        </p:spPr>
        <p:txBody>
          <a:bodyPr/>
          <a:lstStyle/>
          <a:p>
            <a:r>
              <a:rPr lang="zh-TW" altLang="en-US" dirty="0" smtClean="0"/>
              <a:t>對色彩</a:t>
            </a:r>
            <a:r>
              <a:rPr lang="zh-TW" altLang="en-US" dirty="0"/>
              <a:t>強烈線條明快的東方藝術發生興趣，致使他的畫風又發生新的變化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/>
              <a:t>穿著時尚</a:t>
            </a:r>
            <a:r>
              <a:rPr lang="zh-TW" altLang="en-US" dirty="0" smtClean="0"/>
              <a:t>的女士</a:t>
            </a:r>
            <a:r>
              <a:rPr lang="zh-TW" altLang="en-US" dirty="0"/>
              <a:t>，背景卻出現如我們常見的廟會八家將緊湊平面壓迫感，一動一靜間有著不尋常的美感，彷如眾聲喧嘩中的泰然自處。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EE3D-30DB-492C-B328-A0CE3D51AC1F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6" y="801974"/>
            <a:ext cx="3265745" cy="428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4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5518" y="-87105"/>
            <a:ext cx="4507200" cy="857400"/>
          </a:xfrm>
        </p:spPr>
        <p:txBody>
          <a:bodyPr/>
          <a:lstStyle/>
          <a:p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《</a:t>
            </a:r>
            <a:r>
              <a:rPr lang="zh-TW" altLang="en-US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生命之樹</a:t>
            </a:r>
            <a:r>
              <a:rPr lang="en-US" altLang="zh-TW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》</a:t>
            </a:r>
            <a:endParaRPr lang="zh-TW" altLang="en-US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79513" y="693780"/>
            <a:ext cx="6829115" cy="3080700"/>
          </a:xfrm>
        </p:spPr>
        <p:txBody>
          <a:bodyPr/>
          <a:lstStyle/>
          <a:p>
            <a:r>
              <a:rPr lang="zh-TW" altLang="en-US" dirty="0" smtClean="0"/>
              <a:t>克林姆為</a:t>
            </a:r>
            <a:r>
              <a:rPr lang="zh-TW" altLang="en-US" dirty="0"/>
              <a:t>布魯塞爾斯托克萊特公寓的餐廳創作的</a:t>
            </a:r>
            <a:r>
              <a:rPr lang="zh-TW" altLang="en-US" dirty="0" smtClean="0"/>
              <a:t>壁畫</a:t>
            </a:r>
            <a:r>
              <a:rPr lang="en-US" altLang="zh-TW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dirty="0" smtClean="0"/>
              <a:t>成為</a:t>
            </a:r>
            <a:r>
              <a:rPr lang="zh-TW" altLang="en-US" dirty="0"/>
              <a:t>他傳世的象徵主義名作</a:t>
            </a:r>
            <a:r>
              <a:rPr lang="zh-TW" altLang="en-US" sz="2200" dirty="0"/>
              <a:t>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EE3D-30DB-492C-B328-A0CE3D51AC1F}" type="slidenum">
              <a:rPr lang="zh-TW" altLang="en-US" smtClean="0"/>
              <a:t>19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2092" t="4280" r="3539" b="10174"/>
          <a:stretch/>
        </p:blipFill>
        <p:spPr>
          <a:xfrm>
            <a:off x="245518" y="1704210"/>
            <a:ext cx="6338077" cy="34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6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9214" y="517161"/>
            <a:ext cx="6009600" cy="1068618"/>
          </a:xfrm>
        </p:spPr>
        <p:txBody>
          <a:bodyPr/>
          <a:lstStyle/>
          <a:p>
            <a:pPr algn="ctr"/>
            <a:r>
              <a:rPr lang="zh-TW" altLang="en-US" sz="32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維也納分離派</a:t>
            </a:r>
            <a:r>
              <a:rPr lang="zh-TW" altLang="en-US" sz="3200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創辦人</a:t>
            </a:r>
            <a:r>
              <a:rPr lang="en-US" altLang="zh-TW" sz="3200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/>
            </a:r>
            <a:br>
              <a:rPr lang="en-US" altLang="zh-TW" sz="3200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</a:br>
            <a:r>
              <a:rPr lang="zh-TW" altLang="en-US" sz="3200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象徵主義</a:t>
            </a:r>
            <a:r>
              <a:rPr lang="zh-TW" altLang="en-US" sz="32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畫家</a:t>
            </a:r>
            <a:r>
              <a:rPr lang="zh-TW" altLang="en-US" sz="3200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代表人</a:t>
            </a:r>
            <a:endParaRPr lang="zh-TW" altLang="en-US" sz="3200" b="1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7784" y="1585779"/>
            <a:ext cx="6712460" cy="3210334"/>
          </a:xfrm>
        </p:spPr>
        <p:txBody>
          <a:bodyPr/>
          <a:lstStyle/>
          <a:p>
            <a:r>
              <a:rPr lang="en-US" altLang="zh-TW" sz="2000" dirty="0"/>
              <a:t>1897 </a:t>
            </a:r>
            <a:r>
              <a:rPr lang="zh-TW" altLang="en-US" sz="2000" dirty="0"/>
              <a:t>年，他成為一個新成立的獨立藝術家組織 「維也納分離派」</a:t>
            </a:r>
            <a:r>
              <a:rPr lang="en-US" altLang="zh-TW" sz="2000" dirty="0"/>
              <a:t>﹝Vienna Secession﹞</a:t>
            </a:r>
            <a:r>
              <a:rPr lang="zh-TW" altLang="en-US" sz="2000" dirty="0"/>
              <a:t>的第一任主席。這是一種新風格的開始，具有象徵性和裝飾性的</a:t>
            </a:r>
            <a:r>
              <a:rPr lang="zh-TW" altLang="en-US" sz="2000" dirty="0" smtClean="0"/>
              <a:t>特色。</a:t>
            </a:r>
            <a:endParaRPr lang="en-US" altLang="zh-TW" sz="2000" dirty="0" smtClean="0"/>
          </a:p>
          <a:p>
            <a:r>
              <a:rPr lang="zh-TW" altLang="en-US" sz="2000" dirty="0"/>
              <a:t>分離派藝術傾向、個人風格多種多樣，沒有明確的</a:t>
            </a:r>
            <a:r>
              <a:rPr lang="zh-TW" altLang="en-US" sz="2000" dirty="0" smtClean="0"/>
              <a:t>綱領</a:t>
            </a:r>
            <a:r>
              <a:rPr lang="zh-TW" altLang="en-US" sz="2000" dirty="0"/>
              <a:t>，</a:t>
            </a:r>
            <a:r>
              <a:rPr lang="zh-TW" altLang="en-US" sz="2000" dirty="0" smtClean="0"/>
              <a:t>反對</a:t>
            </a:r>
            <a:r>
              <a:rPr lang="zh-TW" altLang="en-US" sz="2000" dirty="0"/>
              <a:t>當時相對保守的維也納學院</a:t>
            </a:r>
            <a:r>
              <a:rPr lang="zh-TW" altLang="en-US" sz="2000" dirty="0" smtClean="0"/>
              <a:t>派。</a:t>
            </a:r>
          </a:p>
          <a:p>
            <a:r>
              <a:rPr lang="zh-TW" altLang="en-US" sz="2000" dirty="0" smtClean="0"/>
              <a:t>象徵</a:t>
            </a:r>
            <a:r>
              <a:rPr lang="zh-TW" altLang="en-US" sz="2000" dirty="0"/>
              <a:t>主義運動傾向於靈性、想像力和夢幻的感覺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0024" y="4715190"/>
            <a:ext cx="6847981" cy="42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zh-TW" altLang="en-US" sz="2100" dirty="0"/>
          </a:p>
        </p:txBody>
      </p:sp>
    </p:spTree>
    <p:extLst>
      <p:ext uri="{BB962C8B-B14F-4D97-AF65-F5344CB8AC3E}">
        <p14:creationId xmlns:p14="http://schemas.microsoft.com/office/powerpoint/2010/main" val="231736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81181" y="157397"/>
            <a:ext cx="3147934" cy="5209082"/>
          </a:xfrm>
        </p:spPr>
        <p:txBody>
          <a:bodyPr/>
          <a:lstStyle/>
          <a:p>
            <a:r>
              <a:rPr lang="zh-TW" altLang="en-US" dirty="0" smtClean="0"/>
              <a:t>生命</a:t>
            </a:r>
            <a:r>
              <a:rPr lang="zh-TW" altLang="en-US" dirty="0"/>
              <a:t>如同樹木，有其繁盛亦有枯槁</a:t>
            </a:r>
            <a:r>
              <a:rPr lang="zh-TW" altLang="en-US" dirty="0" smtClean="0"/>
              <a:t>，風華</a:t>
            </a:r>
            <a:r>
              <a:rPr lang="zh-TW" altLang="en-US" dirty="0"/>
              <a:t>美麗的裝飾充滿樹木，卻有</a:t>
            </a:r>
            <a:r>
              <a:rPr lang="zh-TW" altLang="en-US" dirty="0" smtClean="0"/>
              <a:t>象徵死亡</a:t>
            </a:r>
            <a:r>
              <a:rPr lang="zh-TW" altLang="en-US" dirty="0"/>
              <a:t>的黑鳥，在樹枝上似乎正在等待</a:t>
            </a:r>
            <a:r>
              <a:rPr lang="zh-TW" altLang="en-US" dirty="0" smtClean="0"/>
              <a:t>，克</a:t>
            </a:r>
            <a:r>
              <a:rPr lang="zh-TW" altLang="en-US" dirty="0"/>
              <a:t>林姆</a:t>
            </a:r>
            <a:r>
              <a:rPr lang="zh-TW" altLang="en-US" dirty="0" smtClean="0"/>
              <a:t>的畫中</a:t>
            </a:r>
            <a:r>
              <a:rPr lang="zh-TW" altLang="en-US" dirty="0"/>
              <a:t>的確常出現圓形如</a:t>
            </a:r>
            <a:r>
              <a:rPr lang="zh-TW" altLang="en-US" dirty="0" smtClean="0"/>
              <a:t>種子的</a:t>
            </a:r>
            <a:r>
              <a:rPr lang="zh-TW" altLang="en-US" dirty="0"/>
              <a:t>造型，一般解釋隱喻為「卵子」</a:t>
            </a:r>
            <a:r>
              <a:rPr lang="zh-TW" altLang="en-US" dirty="0" smtClean="0"/>
              <a:t>。</a:t>
            </a:r>
            <a:r>
              <a:rPr lang="zh-TW" altLang="en-US" dirty="0"/>
              <a:t>象徵周而復始的</a:t>
            </a:r>
            <a:r>
              <a:rPr lang="zh-TW" altLang="en-US" dirty="0" smtClean="0"/>
              <a:t>生生不息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EE3D-30DB-492C-B328-A0CE3D51AC1F}" type="slidenum">
              <a:rPr lang="zh-TW" altLang="en-US" smtClean="0"/>
              <a:t>20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087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8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1730" y="0"/>
            <a:ext cx="4507200" cy="857400"/>
          </a:xfrm>
        </p:spPr>
        <p:txBody>
          <a:bodyPr/>
          <a:lstStyle/>
          <a:p>
            <a:r>
              <a:rPr lang="zh-TW" altLang="en-US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風景畫</a:t>
            </a:r>
            <a:endParaRPr lang="zh-TW" altLang="en-US" b="1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660600"/>
            <a:ext cx="6829115" cy="4286051"/>
          </a:xfrm>
        </p:spPr>
        <p:txBody>
          <a:bodyPr/>
          <a:lstStyle/>
          <a:p>
            <a:r>
              <a:rPr lang="zh-TW" altLang="en-US" dirty="0"/>
              <a:t>克林姆從</a:t>
            </a:r>
            <a:r>
              <a:rPr lang="en-US" altLang="zh-TW" dirty="0"/>
              <a:t>1898</a:t>
            </a:r>
            <a:r>
              <a:rPr lang="zh-TW" altLang="en-US" dirty="0"/>
              <a:t>年左右才開始作風景畫</a:t>
            </a:r>
            <a:r>
              <a:rPr lang="zh-TW" altLang="en-US" dirty="0" smtClean="0"/>
              <a:t>，他</a:t>
            </a:r>
            <a:r>
              <a:rPr lang="zh-TW" altLang="en-US" dirty="0"/>
              <a:t>的油畫約有四分之一是風景畫</a:t>
            </a:r>
            <a:r>
              <a:rPr lang="zh-TW" altLang="en-US" dirty="0" smtClean="0"/>
              <a:t>。大部分</a:t>
            </a:r>
            <a:r>
              <a:rPr lang="zh-TW" altLang="en-US" dirty="0"/>
              <a:t>事先在速寫簿上作業，拿</a:t>
            </a:r>
            <a:r>
              <a:rPr lang="zh-TW" altLang="en-US" dirty="0" smtClean="0"/>
              <a:t>回室內</a:t>
            </a:r>
            <a:r>
              <a:rPr lang="zh-TW" altLang="en-US" dirty="0"/>
              <a:t>，或藉照片補助完成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後人認為他以</a:t>
            </a:r>
            <a:r>
              <a:rPr lang="zh-TW" altLang="en-US" dirty="0"/>
              <a:t>透過望遠鏡觀察景色的方式，創作了這些畫作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繪製</a:t>
            </a:r>
            <a:r>
              <a:rPr lang="zh-TW" altLang="en-US" dirty="0"/>
              <a:t>的題材大多是奧地利西部</a:t>
            </a:r>
            <a:r>
              <a:rPr lang="zh-TW" altLang="en-US" dirty="0" smtClean="0"/>
              <a:t>的湖光山色，克</a:t>
            </a:r>
            <a:r>
              <a:rPr lang="zh-TW" altLang="en-US" dirty="0"/>
              <a:t>林姆皆會定期地</a:t>
            </a:r>
            <a:r>
              <a:rPr lang="zh-TW" altLang="en-US" dirty="0" smtClean="0"/>
              <a:t>在此度過炙熱</a:t>
            </a:r>
            <a:r>
              <a:rPr lang="zh-TW" altLang="en-US" dirty="0"/>
              <a:t>的夏天。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EE3D-30DB-492C-B328-A0CE3D51AC1F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430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13316" y="-254833"/>
            <a:ext cx="2544684" cy="857400"/>
          </a:xfrm>
        </p:spPr>
        <p:txBody>
          <a:bodyPr/>
          <a:lstStyle/>
          <a:p>
            <a:r>
              <a:rPr lang="en-US" altLang="zh-TW" sz="28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《</a:t>
            </a:r>
            <a:r>
              <a:rPr lang="zh-TW" altLang="en-US" sz="28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阿特湖城堡</a:t>
            </a:r>
            <a:r>
              <a:rPr lang="en-US" altLang="zh-TW" sz="28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》</a:t>
            </a:r>
            <a:endParaRPr lang="zh-TW" altLang="en-US" sz="2800" b="1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42111" y="602566"/>
            <a:ext cx="2287094" cy="4456613"/>
          </a:xfrm>
        </p:spPr>
        <p:txBody>
          <a:bodyPr/>
          <a:lstStyle/>
          <a:p>
            <a:r>
              <a:rPr lang="zh-TW" altLang="en-US" dirty="0"/>
              <a:t>每年夏天，克林</a:t>
            </a:r>
            <a:r>
              <a:rPr lang="zh-TW" altLang="en-US" dirty="0" smtClean="0"/>
              <a:t>姆會在家</a:t>
            </a:r>
            <a:r>
              <a:rPr lang="zh-TW" altLang="en-US" dirty="0"/>
              <a:t>人和朋友的陪伴下來奧地利境內最大的山區湖泊阿特湖待上三個月，這段時間他用來放鬆和畫畫。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EE3D-30DB-492C-B328-A0CE3D51AC1F}" type="slidenum">
              <a:rPr lang="zh-TW" altLang="en-US" smtClean="0"/>
              <a:t>22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40"/>
            <a:ext cx="4508188" cy="502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0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98957" y="62934"/>
            <a:ext cx="4507200" cy="857400"/>
          </a:xfrm>
        </p:spPr>
        <p:txBody>
          <a:bodyPr/>
          <a:lstStyle/>
          <a:p>
            <a:r>
              <a:rPr lang="en-US" altLang="zh-TW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《</a:t>
            </a:r>
            <a:r>
              <a:rPr lang="zh-TW" altLang="en-US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花園</a:t>
            </a:r>
            <a:r>
              <a:rPr lang="en-US" altLang="zh-TW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》</a:t>
            </a:r>
            <a:endParaRPr lang="zh-TW" altLang="en-US" b="1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14603" y="957808"/>
            <a:ext cx="2414512" cy="3486775"/>
          </a:xfrm>
        </p:spPr>
        <p:txBody>
          <a:bodyPr/>
          <a:lstStyle/>
          <a:p>
            <a:r>
              <a:rPr lang="zh-TW" altLang="en-US" sz="2000" dirty="0"/>
              <a:t>靈感就來自於阿特湖當地農民質樸的花園，繽紛的罌粟花、雛菊和玫瑰在克林姆特的筆下成了絢爛奪目的色彩</a:t>
            </a:r>
            <a:r>
              <a:rPr lang="zh-TW" altLang="en-US" sz="2000" dirty="0" smtClean="0"/>
              <a:t>。</a:t>
            </a:r>
            <a:endParaRPr lang="en-US" altLang="zh-TW" sz="2000" dirty="0" smtClean="0"/>
          </a:p>
          <a:p>
            <a:r>
              <a:rPr lang="en-US" altLang="zh-TW" sz="2000" dirty="0" smtClean="0"/>
              <a:t>2017</a:t>
            </a:r>
            <a:r>
              <a:rPr lang="zh-TW" altLang="en-US" sz="2000" dirty="0"/>
              <a:t>年以以</a:t>
            </a:r>
            <a:r>
              <a:rPr lang="en-US" altLang="zh-TW" sz="2000" dirty="0"/>
              <a:t>4800</a:t>
            </a:r>
            <a:r>
              <a:rPr lang="zh-TW" altLang="en-US" sz="2000" dirty="0"/>
              <a:t>萬英鎊成交</a:t>
            </a:r>
          </a:p>
          <a:p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EE3D-30DB-492C-B328-A0CE3D51AC1F}" type="slidenum">
              <a:rPr lang="zh-TW" altLang="en-US" smtClean="0"/>
              <a:t>23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824"/>
            <a:ext cx="4603805" cy="460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10550" y="-123702"/>
            <a:ext cx="2204650" cy="857400"/>
          </a:xfrm>
        </p:spPr>
        <p:txBody>
          <a:bodyPr/>
          <a:lstStyle/>
          <a:p>
            <a:r>
              <a:rPr lang="zh-TW" altLang="en-US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園中大道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53350" y="605726"/>
            <a:ext cx="2204650" cy="4340925"/>
          </a:xfrm>
        </p:spPr>
        <p:txBody>
          <a:bodyPr/>
          <a:lstStyle/>
          <a:p>
            <a:r>
              <a:rPr lang="zh-TW" altLang="en-US" dirty="0"/>
              <a:t>克林姆以實線勾出樹幹、樹枝，以印象畫的色彩表現兩旁的樹林。借助色彩之富麗及誘人的筆觸，營造裝飾畫效果。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EE3D-30DB-492C-B328-A0CE3D51AC1F}" type="slidenum">
              <a:rPr lang="zh-TW" altLang="en-US" smtClean="0"/>
              <a:t>24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7" y="9421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7"/>
          <p:cNvSpPr txBox="1">
            <a:spLocks noGrp="1"/>
          </p:cNvSpPr>
          <p:nvPr>
            <p:ph type="body" idx="1"/>
          </p:nvPr>
        </p:nvSpPr>
        <p:spPr>
          <a:xfrm>
            <a:off x="1126825" y="2161800"/>
            <a:ext cx="4604400" cy="8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buNone/>
            </a:pPr>
            <a:r>
              <a:rPr lang="zh-TW" altLang="en-US" dirty="0" smtClean="0"/>
              <a:t>謝謝各位老師聆聽</a:t>
            </a:r>
            <a:endParaRPr dirty="0"/>
          </a:p>
        </p:txBody>
      </p:sp>
      <p:sp>
        <p:nvSpPr>
          <p:cNvPr id="668" name="Google Shape;668;p17"/>
          <p:cNvSpPr txBox="1">
            <a:spLocks noGrp="1"/>
          </p:cNvSpPr>
          <p:nvPr>
            <p:ph type="sldNum" idx="12"/>
          </p:nvPr>
        </p:nvSpPr>
        <p:spPr>
          <a:xfrm>
            <a:off x="3154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7753" y="103219"/>
            <a:ext cx="6009600" cy="857400"/>
          </a:xfrm>
        </p:spPr>
        <p:txBody>
          <a:bodyPr/>
          <a:lstStyle/>
          <a:p>
            <a:r>
              <a:rPr lang="zh-TW" altLang="en-US" b="1" dirty="0">
                <a:solidFill>
                  <a:schemeClr val="tx1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古斯塔夫</a:t>
            </a:r>
            <a:r>
              <a:rPr lang="en-US" altLang="zh-TW" b="1" dirty="0">
                <a:solidFill>
                  <a:schemeClr val="tx1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·</a:t>
            </a:r>
            <a:r>
              <a:rPr lang="zh-TW" altLang="en-US" b="1" dirty="0">
                <a:solidFill>
                  <a:schemeClr val="tx1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克林</a:t>
            </a:r>
            <a:r>
              <a:rPr lang="zh-TW" altLang="en-US" b="1" dirty="0" smtClean="0">
                <a:solidFill>
                  <a:schemeClr val="tx1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姆</a:t>
            </a:r>
            <a:r>
              <a:rPr lang="zh-TW" altLang="en-US" dirty="0" smtClean="0">
                <a:solidFill>
                  <a:schemeClr val="tx1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（</a:t>
            </a:r>
            <a:r>
              <a:rPr lang="en-US" altLang="zh-TW" dirty="0">
                <a:solidFill>
                  <a:schemeClr val="tx1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Gustav Klimt)</a:t>
            </a:r>
            <a:endParaRPr lang="zh-TW" altLang="en-US" dirty="0">
              <a:solidFill>
                <a:schemeClr val="tx1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23081" y="1076250"/>
            <a:ext cx="3934919" cy="3885494"/>
          </a:xfrm>
        </p:spPr>
        <p:txBody>
          <a:bodyPr/>
          <a:lstStyle/>
          <a:p>
            <a:r>
              <a:rPr lang="en-US" altLang="zh-TW" dirty="0" smtClean="0">
                <a:latin typeface="+mn-ea"/>
              </a:rPr>
              <a:t>1862</a:t>
            </a:r>
            <a:r>
              <a:rPr lang="zh-TW" altLang="en-US" dirty="0" smtClean="0">
                <a:latin typeface="+mn-ea"/>
              </a:rPr>
              <a:t>年</a:t>
            </a:r>
            <a:r>
              <a:rPr lang="en-US" altLang="zh-TW" dirty="0" smtClean="0">
                <a:latin typeface="+mn-ea"/>
              </a:rPr>
              <a:t>7</a:t>
            </a:r>
            <a:r>
              <a:rPr lang="zh-TW" altLang="en-US" dirty="0" smtClean="0">
                <a:latin typeface="+mn-ea"/>
              </a:rPr>
              <a:t>月</a:t>
            </a:r>
            <a:r>
              <a:rPr lang="en-US" altLang="zh-TW" dirty="0" smtClean="0">
                <a:latin typeface="+mn-ea"/>
              </a:rPr>
              <a:t>14</a:t>
            </a:r>
            <a:r>
              <a:rPr lang="zh-TW" altLang="en-US" dirty="0" smtClean="0">
                <a:latin typeface="+mn-ea"/>
              </a:rPr>
              <a:t>日</a:t>
            </a:r>
            <a:r>
              <a:rPr lang="en-US" altLang="zh-TW" dirty="0">
                <a:latin typeface="+mn-ea"/>
              </a:rPr>
              <a:t>-</a:t>
            </a:r>
            <a:r>
              <a:rPr lang="zh-TW" altLang="en-US" b="0" i="0" dirty="0">
                <a:effectLst/>
                <a:latin typeface="Arial"/>
              </a:rPr>
              <a:t>出生</a:t>
            </a:r>
            <a:r>
              <a:rPr lang="zh-TW" altLang="en-US" dirty="0">
                <a:latin typeface="Arial"/>
              </a:rPr>
              <a:t>於維也納郊區的伯加頓</a:t>
            </a:r>
            <a:r>
              <a:rPr lang="en-US" altLang="zh-TW" dirty="0">
                <a:latin typeface="Arial"/>
              </a:rPr>
              <a:t>(</a:t>
            </a:r>
            <a:r>
              <a:rPr lang="en-US" altLang="zh-TW" dirty="0" err="1">
                <a:latin typeface="Arial"/>
              </a:rPr>
              <a:t>Baumgarten</a:t>
            </a:r>
            <a:r>
              <a:rPr lang="en-US" altLang="zh-TW" dirty="0" smtClean="0">
                <a:latin typeface="Arial"/>
              </a:rPr>
              <a:t>)</a:t>
            </a:r>
          </a:p>
          <a:p>
            <a:endParaRPr lang="en-US" altLang="zh-TW" dirty="0" smtClean="0">
              <a:latin typeface="+mn-ea"/>
            </a:endParaRPr>
          </a:p>
          <a:p>
            <a:r>
              <a:rPr lang="en-US" altLang="zh-TW" dirty="0" smtClean="0">
                <a:latin typeface="+mn-ea"/>
              </a:rPr>
              <a:t>1918</a:t>
            </a:r>
            <a:r>
              <a:rPr lang="zh-TW" altLang="en-US" dirty="0" smtClean="0">
                <a:latin typeface="+mn-ea"/>
              </a:rPr>
              <a:t>年</a:t>
            </a:r>
            <a:r>
              <a:rPr lang="en-US" altLang="zh-TW" dirty="0" smtClean="0">
                <a:latin typeface="+mn-ea"/>
              </a:rPr>
              <a:t>2</a:t>
            </a:r>
            <a:r>
              <a:rPr lang="zh-TW" altLang="en-US" dirty="0" smtClean="0">
                <a:latin typeface="+mn-ea"/>
              </a:rPr>
              <a:t>月</a:t>
            </a:r>
            <a:r>
              <a:rPr lang="en-US" altLang="zh-TW" dirty="0">
                <a:latin typeface="+mn-ea"/>
              </a:rPr>
              <a:t>6</a:t>
            </a:r>
            <a:r>
              <a:rPr lang="zh-TW" altLang="en-US" dirty="0" smtClean="0">
                <a:latin typeface="+mn-ea"/>
              </a:rPr>
              <a:t>日享年</a:t>
            </a:r>
            <a:r>
              <a:rPr lang="en-US" altLang="zh-TW" dirty="0" smtClean="0">
                <a:latin typeface="+mn-ea"/>
              </a:rPr>
              <a:t>54</a:t>
            </a:r>
            <a:r>
              <a:rPr lang="zh-TW" altLang="en-US" dirty="0" smtClean="0">
                <a:latin typeface="+mn-ea"/>
              </a:rPr>
              <a:t>歲</a:t>
            </a:r>
            <a:r>
              <a:rPr lang="en-US" altLang="zh-TW" dirty="0" smtClean="0">
                <a:latin typeface="+mn-ea"/>
              </a:rPr>
              <a:t>-</a:t>
            </a:r>
            <a:r>
              <a:rPr lang="zh-TW" altLang="en-US" dirty="0" smtClean="0">
                <a:latin typeface="Arial"/>
              </a:rPr>
              <a:t>感染</a:t>
            </a:r>
            <a:r>
              <a:rPr lang="zh-TW" altLang="en-US" dirty="0">
                <a:latin typeface="Arial"/>
              </a:rPr>
              <a:t>流感離</a:t>
            </a:r>
            <a:r>
              <a:rPr lang="zh-TW" altLang="en-US" dirty="0" smtClean="0">
                <a:latin typeface="Arial"/>
              </a:rPr>
              <a:t>世</a:t>
            </a:r>
            <a:endParaRPr lang="en-US" altLang="zh-TW" dirty="0">
              <a:latin typeface="+mn-ea"/>
            </a:endParaRPr>
          </a:p>
          <a:p>
            <a:endParaRPr lang="en-US" altLang="zh-TW" dirty="0">
              <a:latin typeface="+mn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1" y="1223534"/>
            <a:ext cx="28575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2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9226" y="80421"/>
            <a:ext cx="2751154" cy="677518"/>
          </a:xfrm>
        </p:spPr>
        <p:txBody>
          <a:bodyPr/>
          <a:lstStyle/>
          <a:p>
            <a:r>
              <a:rPr lang="zh-TW" altLang="en-US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早年與</a:t>
            </a:r>
            <a:r>
              <a:rPr lang="zh-TW" altLang="en-US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教育</a:t>
            </a:r>
            <a:endParaRPr lang="zh-TW" altLang="en-US" b="1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757939"/>
            <a:ext cx="6685613" cy="1978701"/>
          </a:xfrm>
        </p:spPr>
        <p:txBody>
          <a:bodyPr/>
          <a:lstStyle/>
          <a:p>
            <a:r>
              <a:rPr lang="ja-JP" altLang="en-US" sz="2000" dirty="0">
                <a:latin typeface="+mn-ea"/>
              </a:rPr>
              <a:t>家中有七</a:t>
            </a:r>
            <a:r>
              <a:rPr lang="ja-JP" altLang="en-US" sz="2000" dirty="0" smtClean="0">
                <a:latin typeface="+mn-ea"/>
              </a:rPr>
              <a:t>兄弟姊妹，</a:t>
            </a:r>
            <a:r>
              <a:rPr lang="ja-JP" altLang="en-US" sz="2000" dirty="0">
                <a:latin typeface="+mn-ea"/>
              </a:rPr>
              <a:t>父親老恩斯特・克林姆是黃金雕匠，母親安娜・克林姆是一名</a:t>
            </a:r>
            <a:r>
              <a:rPr lang="ja-JP" altLang="en-US" sz="2000" dirty="0" smtClean="0">
                <a:latin typeface="+mn-ea"/>
              </a:rPr>
              <a:t>樂師。</a:t>
            </a:r>
            <a:endParaRPr lang="ja-JP" altLang="en-US" sz="2000" dirty="0">
              <a:latin typeface="+mn-ea"/>
            </a:endParaRPr>
          </a:p>
          <a:p>
            <a:endParaRPr lang="ja-JP" altLang="en-US" sz="800" dirty="0">
              <a:latin typeface="+mn-ea"/>
            </a:endParaRPr>
          </a:p>
          <a:p>
            <a:r>
              <a:rPr lang="en-US" altLang="zh-TW" sz="2000" dirty="0" smtClean="0">
                <a:latin typeface="+mn-ea"/>
              </a:rPr>
              <a:t>1876</a:t>
            </a:r>
            <a:r>
              <a:rPr lang="zh-TW" altLang="en-US" sz="2000" dirty="0">
                <a:latin typeface="+mn-ea"/>
              </a:rPr>
              <a:t>年，克林姆獲得了前往維也納藝術工商學校（</a:t>
            </a:r>
            <a:r>
              <a:rPr lang="en-US" altLang="zh-TW" sz="2000" dirty="0" err="1">
                <a:latin typeface="+mn-ea"/>
              </a:rPr>
              <a:t>Kunstgewerbeschule</a:t>
            </a:r>
            <a:r>
              <a:rPr lang="zh-TW" altLang="en-US" sz="2000" dirty="0">
                <a:latin typeface="+mn-ea"/>
              </a:rPr>
              <a:t>）的獎學金，並在該校就讀至</a:t>
            </a:r>
            <a:r>
              <a:rPr lang="en-US" altLang="zh-TW" sz="2000" dirty="0">
                <a:latin typeface="+mn-ea"/>
              </a:rPr>
              <a:t>1883</a:t>
            </a:r>
            <a:r>
              <a:rPr lang="zh-TW" altLang="en-US" sz="2000" dirty="0">
                <a:latin typeface="+mn-ea"/>
              </a:rPr>
              <a:t>年，受訓成為一名建築學畫家</a:t>
            </a:r>
            <a:r>
              <a:rPr lang="zh-TW" altLang="en-US" sz="2000" dirty="0" smtClean="0">
                <a:latin typeface="+mn-ea"/>
              </a:rPr>
              <a:t>。</a:t>
            </a:r>
            <a:endParaRPr lang="en-US" altLang="zh-TW" sz="2000" dirty="0" smtClean="0">
              <a:latin typeface="+mn-ea"/>
            </a:endParaRPr>
          </a:p>
          <a:p>
            <a:endParaRPr lang="en-US" altLang="ja-JP" dirty="0">
              <a:latin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EE3D-30DB-492C-B328-A0CE3D51AC1F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29677" b="30034"/>
          <a:stretch/>
        </p:blipFill>
        <p:spPr>
          <a:xfrm>
            <a:off x="779488" y="2929642"/>
            <a:ext cx="5246557" cy="21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9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23444" y="209862"/>
            <a:ext cx="6829115" cy="2870838"/>
          </a:xfrm>
        </p:spPr>
        <p:txBody>
          <a:bodyPr/>
          <a:lstStyle/>
          <a:p>
            <a:r>
              <a:rPr lang="en-US" altLang="zh-TW" sz="2000" dirty="0"/>
              <a:t>1894</a:t>
            </a:r>
            <a:r>
              <a:rPr lang="zh-TW" altLang="en-US" sz="2000" dirty="0"/>
              <a:t>年，克林姆受託創作三幅畫來裝飾維也納大學大廳的天花板。完成於世紀之交時，克林姆的三幅畫：</a:t>
            </a:r>
            <a:r>
              <a:rPr lang="en-US" altLang="zh-TW" sz="2000" dirty="0"/>
              <a:t>《</a:t>
            </a:r>
            <a:r>
              <a:rPr lang="zh-TW" altLang="en-US" sz="2000" dirty="0"/>
              <a:t>哲學</a:t>
            </a:r>
            <a:r>
              <a:rPr lang="en-US" altLang="zh-TW" sz="2000" dirty="0"/>
              <a:t>》</a:t>
            </a:r>
            <a:r>
              <a:rPr lang="zh-TW" altLang="en-US" sz="2000" dirty="0"/>
              <a:t>、</a:t>
            </a:r>
            <a:r>
              <a:rPr lang="en-US" altLang="zh-TW" sz="2000" dirty="0"/>
              <a:t>《</a:t>
            </a:r>
            <a:r>
              <a:rPr lang="zh-TW" altLang="en-US" sz="2000" dirty="0"/>
              <a:t>醫學</a:t>
            </a:r>
            <a:r>
              <a:rPr lang="en-US" altLang="zh-TW" sz="2000" dirty="0"/>
              <a:t>》</a:t>
            </a:r>
            <a:r>
              <a:rPr lang="zh-TW" altLang="en-US" sz="2000" dirty="0"/>
              <a:t>與</a:t>
            </a:r>
            <a:r>
              <a:rPr lang="en-US" altLang="zh-TW" sz="2000" dirty="0"/>
              <a:t>《</a:t>
            </a:r>
            <a:r>
              <a:rPr lang="zh-TW" altLang="en-US" sz="2000" dirty="0"/>
              <a:t>法學</a:t>
            </a:r>
            <a:r>
              <a:rPr lang="en-US" altLang="zh-TW" sz="2000" dirty="0"/>
              <a:t>》</a:t>
            </a:r>
            <a:r>
              <a:rPr lang="zh-TW" altLang="en-US" sz="2000" dirty="0"/>
              <a:t>，其激進的主題與取材遭到排山倒海般的批判，被評為「色情」。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EE3D-30DB-492C-B328-A0CE3D51AC1F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05" y="1916875"/>
            <a:ext cx="2123921" cy="311419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487" y="1916876"/>
            <a:ext cx="2125733" cy="311419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148" y="1916875"/>
            <a:ext cx="2133437" cy="311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7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65291" y="1146279"/>
            <a:ext cx="3463824" cy="4098469"/>
          </a:xfrm>
        </p:spPr>
        <p:txBody>
          <a:bodyPr/>
          <a:lstStyle/>
          <a:p>
            <a:r>
              <a:rPr lang="zh-TW" altLang="en-US" dirty="0"/>
              <a:t>只剩下習作有留下彩色版本，而實際完成作品因已毀於祝融，留下的除了 </a:t>
            </a:r>
            <a:r>
              <a:rPr lang="en-US" altLang="zh-TW" dirty="0"/>
              <a:t>Hygeia </a:t>
            </a:r>
            <a:r>
              <a:rPr lang="zh-TW" altLang="en-US" dirty="0"/>
              <a:t>的</a:t>
            </a:r>
            <a:r>
              <a:rPr lang="zh-TW" altLang="en-US" dirty="0" smtClean="0"/>
              <a:t>部份以外</a:t>
            </a:r>
            <a:r>
              <a:rPr lang="zh-TW" altLang="en-US" dirty="0"/>
              <a:t>都只有黑白照片了！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EE3D-30DB-492C-B328-A0CE3D51AC1F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5613" r="15928"/>
          <a:stretch/>
        </p:blipFill>
        <p:spPr>
          <a:xfrm>
            <a:off x="104930" y="184151"/>
            <a:ext cx="3260361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7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0907" y="586975"/>
            <a:ext cx="4507200" cy="857400"/>
          </a:xfrm>
        </p:spPr>
        <p:txBody>
          <a:bodyPr/>
          <a:lstStyle/>
          <a:p>
            <a:r>
              <a:rPr lang="zh-TW" altLang="en-US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巔峰：金色時期與成功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644490"/>
            <a:ext cx="4646951" cy="3080700"/>
          </a:xfrm>
        </p:spPr>
        <p:txBody>
          <a:bodyPr/>
          <a:lstStyle/>
          <a:p>
            <a:r>
              <a:rPr lang="zh-TW" altLang="en-US" dirty="0"/>
              <a:t>金工技藝對他一生的藝術道路產生了深刻的</a:t>
            </a:r>
            <a:r>
              <a:rPr lang="zh-TW" altLang="en-US" dirty="0" smtClean="0"/>
              <a:t>影響</a:t>
            </a:r>
            <a:r>
              <a:rPr lang="zh-TW" altLang="en-US" dirty="0"/>
              <a:t>，</a:t>
            </a:r>
            <a:r>
              <a:rPr lang="zh-TW" altLang="en-US" dirty="0" smtClean="0"/>
              <a:t>克</a:t>
            </a:r>
            <a:r>
              <a:rPr lang="zh-TW" altLang="en-US" dirty="0"/>
              <a:t>林姆的「金色時期」為他帶來了正面評價與成功，並被認為是克林姆的巔峰時期。克林姆此時期的作品常使用金箔。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EE3D-30DB-492C-B328-A0CE3D51AC1F}" type="slidenum">
              <a:rPr lang="zh-TW" altLang="en-US" smtClean="0"/>
              <a:t>7</a:t>
            </a:fld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/>
          <a:srcRect l="25685" r="26000"/>
          <a:stretch/>
        </p:blipFill>
        <p:spPr>
          <a:xfrm>
            <a:off x="4748107" y="586975"/>
            <a:ext cx="1875245" cy="388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9382" y="0"/>
            <a:ext cx="4507200" cy="857400"/>
          </a:xfrm>
        </p:spPr>
        <p:txBody>
          <a:bodyPr/>
          <a:lstStyle/>
          <a:p>
            <a:r>
              <a:rPr lang="zh-TW" altLang="en-US" b="1" dirty="0" smtClean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晚年時期</a:t>
            </a:r>
            <a:endParaRPr lang="zh-TW" altLang="en-US" b="1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6976" y="857400"/>
            <a:ext cx="3065948" cy="4141820"/>
          </a:xfrm>
        </p:spPr>
        <p:txBody>
          <a:bodyPr/>
          <a:lstStyle/>
          <a:p>
            <a:r>
              <a:rPr lang="zh-TW" altLang="en-US" sz="2000" dirty="0"/>
              <a:t>晚 年 的 克 林 姆， 在 </a:t>
            </a:r>
            <a:r>
              <a:rPr lang="en-US" altLang="zh-TW" sz="2000" dirty="0"/>
              <a:t>1909 </a:t>
            </a:r>
            <a:r>
              <a:rPr lang="zh-TW" altLang="en-US" sz="2000" dirty="0"/>
              <a:t>年 到 </a:t>
            </a:r>
            <a:r>
              <a:rPr lang="en-US" altLang="zh-TW" sz="2000" dirty="0"/>
              <a:t>1918 </a:t>
            </a:r>
            <a:r>
              <a:rPr lang="zh-TW" altLang="en-US" sz="2000" dirty="0"/>
              <a:t>逝世</a:t>
            </a:r>
            <a:r>
              <a:rPr lang="zh-TW" altLang="en-US" sz="2000" dirty="0" smtClean="0"/>
              <a:t>那年</a:t>
            </a:r>
            <a:r>
              <a:rPr lang="zh-TW" altLang="en-US" sz="2000" dirty="0"/>
              <a:t>，他的畫作風格悄悄地改變</a:t>
            </a:r>
            <a:r>
              <a:rPr lang="zh-TW" altLang="en-US" sz="2000" dirty="0" smtClean="0"/>
              <a:t>，色彩不像之前一樣豐富鮮豔</a:t>
            </a:r>
            <a:r>
              <a:rPr lang="zh-TW" altLang="en-US" sz="2000" dirty="0"/>
              <a:t>，</a:t>
            </a:r>
            <a:r>
              <a:rPr lang="zh-TW" altLang="en-US" sz="2000" dirty="0" smtClean="0"/>
              <a:t>裝飾性</a:t>
            </a:r>
            <a:r>
              <a:rPr lang="zh-TW" altLang="en-US" sz="2000" dirty="0"/>
              <a:t>的感覺</a:t>
            </a:r>
            <a:r>
              <a:rPr lang="zh-TW" altLang="en-US" sz="2000" dirty="0" smtClean="0"/>
              <a:t>尚存</a:t>
            </a:r>
            <a:r>
              <a:rPr lang="zh-TW" altLang="en-US" sz="2000" dirty="0"/>
              <a:t>些許，但取而代之的是更多的自然素材，處理畫面的手法也較為輕鬆，回頭觀賞</a:t>
            </a:r>
            <a:r>
              <a:rPr lang="zh-TW" altLang="en-US" sz="2000" dirty="0" smtClean="0"/>
              <a:t>「</a:t>
            </a:r>
            <a:r>
              <a:rPr lang="zh-TW" altLang="en-US" sz="2000" dirty="0"/>
              <a:t>艾</a:t>
            </a:r>
            <a:r>
              <a:rPr lang="zh-TW" altLang="en-US" sz="2000" dirty="0" smtClean="0"/>
              <a:t>黛</a:t>
            </a:r>
            <a:r>
              <a:rPr lang="zh-TW" altLang="en-US" sz="2000" dirty="0"/>
              <a:t>爾」</a:t>
            </a:r>
            <a:r>
              <a:rPr lang="zh-TW" altLang="en-US" sz="2000" dirty="0" smtClean="0"/>
              <a:t>與「</a:t>
            </a:r>
            <a:r>
              <a:rPr lang="zh-TW" altLang="en-US" sz="2000" dirty="0"/>
              <a:t>吻」便可一目了然。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EE3D-30DB-492C-B328-A0CE3D51AC1F}" type="slidenum">
              <a:rPr lang="zh-TW" altLang="en-US" smtClean="0"/>
              <a:t>8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21788" r="11679"/>
          <a:stretch/>
        </p:blipFill>
        <p:spPr>
          <a:xfrm>
            <a:off x="3597641" y="281692"/>
            <a:ext cx="3002679" cy="451313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3597641" y="4749851"/>
            <a:ext cx="2885605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 b="0" i="0" u="none" strike="noStrike" cap="none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 b="0" i="0" u="none" strike="noStrike" cap="none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 b="0" i="0" u="none" strike="noStrike" cap="none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 b="0" i="0" u="none" strike="noStrike" cap="none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 b="0" i="0" u="none" strike="noStrike" cap="none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 b="0" i="0" u="none" strike="noStrike" cap="none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 b="0" i="0" u="none" strike="noStrike" cap="none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 b="0" i="0" u="none" strike="noStrike" cap="none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 b="0" i="0" u="none" strike="noStrike" cap="none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r>
              <a:rPr lang="en-US" altLang="zh-TW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《</a:t>
            </a:r>
            <a:r>
              <a:rPr lang="zh-TW" altLang="en-US" sz="1200" dirty="0">
                <a:latin typeface="Tahoma" panose="020B0604030504040204" pitchFamily="34" charset="0"/>
                <a:cs typeface="Tahoma" panose="020B0604030504040204" pitchFamily="34" charset="0"/>
              </a:rPr>
              <a:t>淑女肖像</a:t>
            </a:r>
            <a:r>
              <a:rPr lang="en-US" altLang="zh-TW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》</a:t>
            </a:r>
            <a:r>
              <a:rPr lang="zh-TW" altLang="en-US" sz="12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TW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1916 </a:t>
            </a:r>
            <a:r>
              <a:rPr lang="zh-TW" altLang="en-US" sz="1200" dirty="0">
                <a:latin typeface="Tahoma" panose="020B0604030504040204" pitchFamily="34" charset="0"/>
                <a:cs typeface="Tahoma" panose="020B0604030504040204" pitchFamily="34" charset="0"/>
              </a:rPr>
              <a:t>年至 </a:t>
            </a:r>
            <a:r>
              <a:rPr lang="en-US" altLang="zh-TW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1917 </a:t>
            </a:r>
            <a:r>
              <a:rPr lang="zh-TW" altLang="en-US" sz="1200" dirty="0">
                <a:latin typeface="Tahoma" panose="020B0604030504040204" pitchFamily="34" charset="0"/>
                <a:cs typeface="Tahoma" panose="020B0604030504040204" pitchFamily="34" charset="0"/>
              </a:rPr>
              <a:t>年間繪製</a:t>
            </a:r>
          </a:p>
        </p:txBody>
      </p:sp>
    </p:spTree>
    <p:extLst>
      <p:ext uri="{BB962C8B-B14F-4D97-AF65-F5344CB8AC3E}">
        <p14:creationId xmlns:p14="http://schemas.microsoft.com/office/powerpoint/2010/main" val="219237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7975" y="7937"/>
            <a:ext cx="6263024" cy="857400"/>
          </a:xfrm>
        </p:spPr>
        <p:txBody>
          <a:bodyPr/>
          <a:lstStyle/>
          <a:p>
            <a:r>
              <a:rPr lang="zh-TW" altLang="en-US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艾蜜莉</a:t>
            </a:r>
            <a:r>
              <a:rPr lang="en-US" altLang="zh-TW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•</a:t>
            </a:r>
            <a:r>
              <a:rPr lang="zh-TW" altLang="en-US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芙洛格</a:t>
            </a:r>
            <a:r>
              <a:rPr lang="zh-TW" altLang="en-US" sz="24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（</a:t>
            </a:r>
            <a:r>
              <a:rPr lang="en-US" altLang="zh-TW" sz="24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Emilie </a:t>
            </a:r>
            <a:r>
              <a:rPr lang="en-US" altLang="zh-TW" sz="2400" dirty="0" err="1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Flöge</a:t>
            </a:r>
            <a:r>
              <a:rPr lang="zh-TW" altLang="en-US" sz="24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7352" y="865337"/>
            <a:ext cx="4352523" cy="3728250"/>
          </a:xfrm>
        </p:spPr>
        <p:txBody>
          <a:bodyPr/>
          <a:lstStyle/>
          <a:p>
            <a:r>
              <a:rPr lang="en-US" altLang="zh-TW" sz="1600" dirty="0" smtClean="0"/>
              <a:t>1890</a:t>
            </a:r>
            <a:r>
              <a:rPr lang="zh-TW" altLang="en-US" sz="1600" dirty="0" smtClean="0"/>
              <a:t>年，克林姆認識了艾蜜莉，儘管他與其他女人糾纏不清，艾蜜莉仍成了克林姆終其一生的伴侶。</a:t>
            </a:r>
            <a:r>
              <a:rPr lang="en-US" altLang="zh-TW" sz="1600" dirty="0" smtClean="0"/>
              <a:t/>
            </a:r>
            <a:br>
              <a:rPr lang="en-US" altLang="zh-TW" sz="1600" dirty="0" smtClean="0"/>
            </a:br>
            <a:endParaRPr lang="zh-TW" altLang="en-US" sz="1600" dirty="0" smtClean="0"/>
          </a:p>
          <a:p>
            <a:r>
              <a:rPr lang="zh-TW" altLang="en-US" sz="1600" dirty="0" smtClean="0"/>
              <a:t>克林姆有時侯會與艾蜜莉進行合作，設計訂製服裝，由她於「</a:t>
            </a:r>
            <a:r>
              <a:rPr lang="en-US" altLang="zh-TW" sz="1600" dirty="0" err="1" smtClean="0"/>
              <a:t>Schwestern</a:t>
            </a:r>
            <a:r>
              <a:rPr lang="en-US" altLang="zh-TW" sz="1600" dirty="0" smtClean="0"/>
              <a:t> </a:t>
            </a:r>
            <a:r>
              <a:rPr lang="en-US" altLang="zh-TW" sz="1600" dirty="0" err="1" smtClean="0"/>
              <a:t>Flöge</a:t>
            </a:r>
            <a:r>
              <a:rPr lang="zh-TW" altLang="en-US" sz="1600" dirty="0" smtClean="0"/>
              <a:t>」店內工坊進行修改與縫製。</a:t>
            </a:r>
            <a:endParaRPr lang="zh-TW" altLang="en-US" sz="1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EE3D-30DB-492C-B328-A0CE3D51AC1F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6" name="AutoShape 2" descr="https://hips.hearstapps.com/hbztw.h-cdn.co/assets/17/42/980x490/landscape-1508146236-head-1.jpg?resize=480:*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2" name="Picture 4" descr="https://hips.hearstapps.com/hbztw.h-cdn.co/assets/17/42/980x490/landscape-1508146236-head-1.jpg?resize=480:*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7"/>
          <a:stretch/>
        </p:blipFill>
        <p:spPr bwMode="auto">
          <a:xfrm>
            <a:off x="87534" y="3110932"/>
            <a:ext cx="1851751" cy="193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hips.hearstapps.com/hbztw.h-cdn.co/assets/17/42/2048x2925/gallery-1508142760-gettyimages-53312925.jpg?resize=480:*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285" y="3110933"/>
            <a:ext cx="1352534" cy="193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l="24078" r="19268"/>
          <a:stretch/>
        </p:blipFill>
        <p:spPr>
          <a:xfrm>
            <a:off x="3291819" y="3110932"/>
            <a:ext cx="1483333" cy="193299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750" y="457200"/>
            <a:ext cx="2011124" cy="458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5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9813</TotalTime>
  <Words>1271</Words>
  <Application>Microsoft Office PowerPoint</Application>
  <PresentationFormat>自訂</PresentationFormat>
  <Paragraphs>90</Paragraphs>
  <Slides>25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4" baseType="lpstr">
      <vt:lpstr>Adobe 黑体 Std R</vt:lpstr>
      <vt:lpstr>Neuton</vt:lpstr>
      <vt:lpstr>ＭＳ Ｐゴシック</vt:lpstr>
      <vt:lpstr>Tahoma</vt:lpstr>
      <vt:lpstr>新細明體</vt:lpstr>
      <vt:lpstr>新細明體</vt:lpstr>
      <vt:lpstr>Yellowtail</vt:lpstr>
      <vt:lpstr>Arial</vt:lpstr>
      <vt:lpstr>Ceres template</vt:lpstr>
      <vt:lpstr>PowerPoint 簡報</vt:lpstr>
      <vt:lpstr>維也納分離派創辦人 象徵主義畫家代表人</vt:lpstr>
      <vt:lpstr>古斯塔夫·克林姆（Gustav Klimt)</vt:lpstr>
      <vt:lpstr>早年與教育</vt:lpstr>
      <vt:lpstr>PowerPoint 簡報</vt:lpstr>
      <vt:lpstr>PowerPoint 簡報</vt:lpstr>
      <vt:lpstr>巔峰：金色時期與成功</vt:lpstr>
      <vt:lpstr>晚年時期</vt:lpstr>
      <vt:lpstr>艾蜜莉•芙洛格（Emilie Flöge）</vt:lpstr>
      <vt:lpstr>奧地利美術館</vt:lpstr>
      <vt:lpstr>PowerPoint 簡報</vt:lpstr>
      <vt:lpstr>作品特色</vt:lpstr>
      <vt:lpstr>《滿足》</vt:lpstr>
      <vt:lpstr>《吻》1908</vt:lpstr>
      <vt:lpstr>死亡與生存</vt:lpstr>
      <vt:lpstr>《艾黛爾·布洛赫-鮑爾肖像一號 》1907</vt:lpstr>
      <vt:lpstr>《艾黛爾·布洛赫-鮑爾肖像二號 》1912</vt:lpstr>
      <vt:lpstr>《佛烈德瑞克 瑪麗亞畢爾的畫像》1916</vt:lpstr>
      <vt:lpstr>《生命之樹》</vt:lpstr>
      <vt:lpstr>PowerPoint 簡報</vt:lpstr>
      <vt:lpstr>風景畫</vt:lpstr>
      <vt:lpstr>《阿特湖城堡》</vt:lpstr>
      <vt:lpstr>《花園》</vt:lpstr>
      <vt:lpstr>園中大道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s8509020</dc:creator>
  <cp:lastModifiedBy>老吟 老吟</cp:lastModifiedBy>
  <cp:revision>153</cp:revision>
  <dcterms:modified xsi:type="dcterms:W3CDTF">2020-12-01T12:28:40Z</dcterms:modified>
</cp:coreProperties>
</file>